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handoutMasterIdLst>
    <p:handoutMasterId r:id="rId32"/>
  </p:handoutMasterIdLst>
  <p:sldIdLst>
    <p:sldId id="256" r:id="rId2"/>
    <p:sldId id="407" r:id="rId3"/>
    <p:sldId id="365" r:id="rId4"/>
    <p:sldId id="408" r:id="rId5"/>
    <p:sldId id="391" r:id="rId6"/>
    <p:sldId id="390" r:id="rId7"/>
    <p:sldId id="396" r:id="rId8"/>
    <p:sldId id="385" r:id="rId9"/>
    <p:sldId id="388" r:id="rId10"/>
    <p:sldId id="413" r:id="rId11"/>
    <p:sldId id="406" r:id="rId12"/>
    <p:sldId id="334" r:id="rId13"/>
    <p:sldId id="397" r:id="rId14"/>
    <p:sldId id="392" r:id="rId15"/>
    <p:sldId id="398" r:id="rId16"/>
    <p:sldId id="399" r:id="rId17"/>
    <p:sldId id="411" r:id="rId18"/>
    <p:sldId id="400" r:id="rId19"/>
    <p:sldId id="412" r:id="rId20"/>
    <p:sldId id="403" r:id="rId21"/>
    <p:sldId id="410" r:id="rId22"/>
    <p:sldId id="389" r:id="rId23"/>
    <p:sldId id="401" r:id="rId24"/>
    <p:sldId id="409" r:id="rId25"/>
    <p:sldId id="402" r:id="rId26"/>
    <p:sldId id="379" r:id="rId27"/>
    <p:sldId id="261" r:id="rId28"/>
    <p:sldId id="264" r:id="rId29"/>
    <p:sldId id="262"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94778"/>
  </p:normalViewPr>
  <p:slideViewPr>
    <p:cSldViewPr snapToGrid="0" snapToObjects="1">
      <p:cViewPr varScale="1">
        <p:scale>
          <a:sx n="62" d="100"/>
          <a:sy n="62" d="100"/>
        </p:scale>
        <p:origin x="224" y="6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E21C46A-008F-4940-804A-68AA736D95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9860A54-283D-8A42-8599-37C10B5C35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7E2980-277F-5441-BDD9-CE62B9FE5E49}" type="datetimeFigureOut">
              <a:rPr lang="nl-NL" smtClean="0"/>
              <a:t>17-11-2020</a:t>
            </a:fld>
            <a:endParaRPr lang="nl-NL"/>
          </a:p>
        </p:txBody>
      </p:sp>
      <p:sp>
        <p:nvSpPr>
          <p:cNvPr id="4" name="Tijdelijke aanduiding voor voettekst 3">
            <a:extLst>
              <a:ext uri="{FF2B5EF4-FFF2-40B4-BE49-F238E27FC236}">
                <a16:creationId xmlns:a16="http://schemas.microsoft.com/office/drawing/2014/main" id="{6111C4B8-2023-5C4A-A036-C9A950D1DE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F2BA6C1-CC3B-6642-BB97-746425384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BF3757-93F4-A742-81D1-661521ABEB26}" type="slidenum">
              <a:rPr lang="nl-NL" smtClean="0"/>
              <a:t>‹nr.›</a:t>
            </a:fld>
            <a:endParaRPr lang="nl-NL"/>
          </a:p>
        </p:txBody>
      </p:sp>
    </p:spTree>
    <p:extLst>
      <p:ext uri="{BB962C8B-B14F-4D97-AF65-F5344CB8AC3E}">
        <p14:creationId xmlns:p14="http://schemas.microsoft.com/office/powerpoint/2010/main" val="95974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D4999-5D35-8B42-B6B5-2FEB9BFE7AB8}" type="datetimeFigureOut">
              <a:rPr lang="nl-NL" smtClean="0"/>
              <a:t>17-11-2020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68E7-66F3-AB42-8609-EC5F53621984}" type="slidenum">
              <a:rPr lang="nl-NL" smtClean="0"/>
              <a:t>‹nr.›</a:t>
            </a:fld>
            <a:endParaRPr lang="nl-NL"/>
          </a:p>
        </p:txBody>
      </p:sp>
    </p:spTree>
    <p:extLst>
      <p:ext uri="{BB962C8B-B14F-4D97-AF65-F5344CB8AC3E}">
        <p14:creationId xmlns:p14="http://schemas.microsoft.com/office/powerpoint/2010/main" val="285518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3</a:t>
            </a:fld>
            <a:endParaRPr lang="nl-NL"/>
          </a:p>
        </p:txBody>
      </p:sp>
    </p:spTree>
    <p:extLst>
      <p:ext uri="{BB962C8B-B14F-4D97-AF65-F5344CB8AC3E}">
        <p14:creationId xmlns:p14="http://schemas.microsoft.com/office/powerpoint/2010/main" val="1088432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Exempli</a:t>
            </a:r>
            <a:r>
              <a:rPr lang="nl-NL" dirty="0"/>
              <a:t> </a:t>
            </a:r>
            <a:r>
              <a:rPr lang="nl-NL" dirty="0" err="1"/>
              <a:t>gratia</a:t>
            </a:r>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23</a:t>
            </a:fld>
            <a:endParaRPr lang="nl-NL"/>
          </a:p>
        </p:txBody>
      </p:sp>
    </p:spTree>
    <p:extLst>
      <p:ext uri="{BB962C8B-B14F-4D97-AF65-F5344CB8AC3E}">
        <p14:creationId xmlns:p14="http://schemas.microsoft.com/office/powerpoint/2010/main" val="163274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Exempli</a:t>
            </a:r>
            <a:r>
              <a:rPr lang="nl-NL" dirty="0"/>
              <a:t> </a:t>
            </a:r>
            <a:r>
              <a:rPr lang="nl-NL" dirty="0" err="1"/>
              <a:t>gratia</a:t>
            </a:r>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24</a:t>
            </a:fld>
            <a:endParaRPr lang="nl-NL"/>
          </a:p>
        </p:txBody>
      </p:sp>
    </p:spTree>
    <p:extLst>
      <p:ext uri="{BB962C8B-B14F-4D97-AF65-F5344CB8AC3E}">
        <p14:creationId xmlns:p14="http://schemas.microsoft.com/office/powerpoint/2010/main" val="44992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Exempli</a:t>
            </a:r>
            <a:r>
              <a:rPr lang="nl-NL" dirty="0"/>
              <a:t> </a:t>
            </a:r>
            <a:r>
              <a:rPr lang="nl-NL" dirty="0" err="1"/>
              <a:t>gratia</a:t>
            </a:r>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25</a:t>
            </a:fld>
            <a:endParaRPr lang="nl-NL"/>
          </a:p>
        </p:txBody>
      </p:sp>
    </p:spTree>
    <p:extLst>
      <p:ext uri="{BB962C8B-B14F-4D97-AF65-F5344CB8AC3E}">
        <p14:creationId xmlns:p14="http://schemas.microsoft.com/office/powerpoint/2010/main" val="355364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26</a:t>
            </a:fld>
            <a:endParaRPr lang="nl-NL"/>
          </a:p>
        </p:txBody>
      </p:sp>
    </p:spTree>
    <p:extLst>
      <p:ext uri="{BB962C8B-B14F-4D97-AF65-F5344CB8AC3E}">
        <p14:creationId xmlns:p14="http://schemas.microsoft.com/office/powerpoint/2010/main" val="261019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What</a:t>
            </a:r>
            <a:r>
              <a:rPr lang="nl-NL" dirty="0"/>
              <a:t> </a:t>
            </a:r>
            <a:r>
              <a:rPr lang="nl-NL" dirty="0" err="1"/>
              <a:t>did</a:t>
            </a:r>
            <a:r>
              <a:rPr lang="nl-NL" dirty="0"/>
              <a:t> </a:t>
            </a:r>
            <a:r>
              <a:rPr lang="nl-NL" dirty="0" err="1"/>
              <a:t>it</a:t>
            </a:r>
            <a:r>
              <a:rPr lang="nl-NL" dirty="0"/>
              <a:t> feel like?</a:t>
            </a:r>
          </a:p>
          <a:p>
            <a:r>
              <a:rPr lang="nl-NL" dirty="0" err="1"/>
              <a:t>Why</a:t>
            </a:r>
            <a:r>
              <a:rPr lang="nl-NL" dirty="0"/>
              <a:t> </a:t>
            </a:r>
            <a:r>
              <a:rPr lang="nl-NL" dirty="0" err="1"/>
              <a:t>did</a:t>
            </a:r>
            <a:r>
              <a:rPr lang="nl-NL" dirty="0"/>
              <a:t> </a:t>
            </a:r>
            <a:r>
              <a:rPr lang="nl-NL" dirty="0" err="1"/>
              <a:t>you</a:t>
            </a:r>
            <a:r>
              <a:rPr lang="nl-NL" dirty="0"/>
              <a:t> like </a:t>
            </a:r>
            <a:r>
              <a:rPr lang="nl-NL" dirty="0" err="1"/>
              <a:t>it</a:t>
            </a:r>
            <a:r>
              <a:rPr lang="nl-NL" dirty="0"/>
              <a:t>?</a:t>
            </a:r>
          </a:p>
          <a:p>
            <a:r>
              <a:rPr lang="nl-NL" dirty="0" err="1"/>
              <a:t>Why</a:t>
            </a:r>
            <a:r>
              <a:rPr lang="nl-NL" dirty="0"/>
              <a:t> </a:t>
            </a:r>
            <a:r>
              <a:rPr lang="nl-NL" dirty="0" err="1"/>
              <a:t>did</a:t>
            </a:r>
            <a:r>
              <a:rPr lang="nl-NL" dirty="0"/>
              <a:t> </a:t>
            </a:r>
            <a:r>
              <a:rPr lang="nl-NL" dirty="0" err="1"/>
              <a:t>you</a:t>
            </a:r>
            <a:r>
              <a:rPr lang="nl-NL" dirty="0"/>
              <a:t> do </a:t>
            </a:r>
            <a:r>
              <a:rPr lang="nl-NL" dirty="0" err="1"/>
              <a:t>it</a:t>
            </a:r>
            <a:r>
              <a:rPr lang="nl-NL" dirty="0"/>
              <a:t>?</a:t>
            </a:r>
          </a:p>
          <a:p>
            <a:r>
              <a:rPr lang="nl-NL" dirty="0" err="1"/>
              <a:t>Who</a:t>
            </a:r>
            <a:r>
              <a:rPr lang="nl-NL" dirty="0"/>
              <a:t> was </a:t>
            </a:r>
            <a:r>
              <a:rPr lang="nl-NL" dirty="0" err="1"/>
              <a:t>with</a:t>
            </a:r>
            <a:r>
              <a:rPr lang="nl-NL" dirty="0"/>
              <a:t> </a:t>
            </a:r>
            <a:r>
              <a:rPr lang="nl-NL" dirty="0" err="1"/>
              <a:t>you</a:t>
            </a:r>
            <a:r>
              <a:rPr lang="nl-NL" dirty="0"/>
              <a:t>?</a:t>
            </a:r>
          </a:p>
          <a:p>
            <a:r>
              <a:rPr lang="nl-NL" dirty="0" err="1"/>
              <a:t>Where</a:t>
            </a:r>
            <a:r>
              <a:rPr lang="nl-NL" dirty="0"/>
              <a:t> </a:t>
            </a:r>
            <a:r>
              <a:rPr lang="nl-NL" dirty="0" err="1"/>
              <a:t>did</a:t>
            </a:r>
            <a:r>
              <a:rPr lang="nl-NL" dirty="0"/>
              <a:t> </a:t>
            </a:r>
            <a:r>
              <a:rPr lang="nl-NL" dirty="0" err="1"/>
              <a:t>it</a:t>
            </a:r>
            <a:r>
              <a:rPr lang="nl-NL" dirty="0"/>
              <a:t> take </a:t>
            </a:r>
            <a:r>
              <a:rPr lang="nl-NL" dirty="0" err="1"/>
              <a:t>place</a:t>
            </a:r>
            <a:r>
              <a:rPr lang="nl-NL" dirty="0"/>
              <a:t>?</a:t>
            </a:r>
          </a:p>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4</a:t>
            </a:fld>
            <a:endParaRPr lang="nl-NL"/>
          </a:p>
        </p:txBody>
      </p:sp>
    </p:spTree>
    <p:extLst>
      <p:ext uri="{BB962C8B-B14F-4D97-AF65-F5344CB8AC3E}">
        <p14:creationId xmlns:p14="http://schemas.microsoft.com/office/powerpoint/2010/main" val="403578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5</a:t>
            </a:fld>
            <a:endParaRPr lang="nl-NL"/>
          </a:p>
        </p:txBody>
      </p:sp>
    </p:spTree>
    <p:extLst>
      <p:ext uri="{BB962C8B-B14F-4D97-AF65-F5344CB8AC3E}">
        <p14:creationId xmlns:p14="http://schemas.microsoft.com/office/powerpoint/2010/main" val="174971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6</a:t>
            </a:fld>
            <a:endParaRPr lang="nl-NL"/>
          </a:p>
        </p:txBody>
      </p:sp>
    </p:spTree>
    <p:extLst>
      <p:ext uri="{BB962C8B-B14F-4D97-AF65-F5344CB8AC3E}">
        <p14:creationId xmlns:p14="http://schemas.microsoft.com/office/powerpoint/2010/main" val="256284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7</a:t>
            </a:fld>
            <a:endParaRPr lang="nl-NL"/>
          </a:p>
        </p:txBody>
      </p:sp>
    </p:spTree>
    <p:extLst>
      <p:ext uri="{BB962C8B-B14F-4D97-AF65-F5344CB8AC3E}">
        <p14:creationId xmlns:p14="http://schemas.microsoft.com/office/powerpoint/2010/main" val="184089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What</a:t>
            </a:r>
            <a:r>
              <a:rPr lang="nl-NL" dirty="0"/>
              <a:t> </a:t>
            </a:r>
            <a:r>
              <a:rPr lang="nl-NL" dirty="0" err="1"/>
              <a:t>did</a:t>
            </a:r>
            <a:r>
              <a:rPr lang="nl-NL" dirty="0"/>
              <a:t> </a:t>
            </a:r>
            <a:r>
              <a:rPr lang="nl-NL" dirty="0" err="1"/>
              <a:t>it</a:t>
            </a:r>
            <a:r>
              <a:rPr lang="nl-NL" dirty="0"/>
              <a:t> feel like?</a:t>
            </a:r>
          </a:p>
          <a:p>
            <a:r>
              <a:rPr lang="nl-NL" dirty="0" err="1"/>
              <a:t>Why</a:t>
            </a:r>
            <a:r>
              <a:rPr lang="nl-NL" dirty="0"/>
              <a:t> </a:t>
            </a:r>
            <a:r>
              <a:rPr lang="nl-NL" dirty="0" err="1"/>
              <a:t>did</a:t>
            </a:r>
            <a:r>
              <a:rPr lang="nl-NL" dirty="0"/>
              <a:t> </a:t>
            </a:r>
            <a:r>
              <a:rPr lang="nl-NL" dirty="0" err="1"/>
              <a:t>you</a:t>
            </a:r>
            <a:r>
              <a:rPr lang="nl-NL" dirty="0"/>
              <a:t> like </a:t>
            </a:r>
            <a:r>
              <a:rPr lang="nl-NL" dirty="0" err="1"/>
              <a:t>it</a:t>
            </a:r>
            <a:r>
              <a:rPr lang="nl-NL" dirty="0"/>
              <a:t>?</a:t>
            </a:r>
          </a:p>
          <a:p>
            <a:r>
              <a:rPr lang="nl-NL" dirty="0" err="1"/>
              <a:t>Why</a:t>
            </a:r>
            <a:r>
              <a:rPr lang="nl-NL" dirty="0"/>
              <a:t> </a:t>
            </a:r>
            <a:r>
              <a:rPr lang="nl-NL" dirty="0" err="1"/>
              <a:t>did</a:t>
            </a:r>
            <a:r>
              <a:rPr lang="nl-NL" dirty="0"/>
              <a:t> </a:t>
            </a:r>
            <a:r>
              <a:rPr lang="nl-NL" dirty="0" err="1"/>
              <a:t>you</a:t>
            </a:r>
            <a:r>
              <a:rPr lang="nl-NL" dirty="0"/>
              <a:t> do </a:t>
            </a:r>
            <a:r>
              <a:rPr lang="nl-NL" dirty="0" err="1"/>
              <a:t>it</a:t>
            </a:r>
            <a:r>
              <a:rPr lang="nl-NL" dirty="0"/>
              <a:t>?</a:t>
            </a:r>
          </a:p>
          <a:p>
            <a:r>
              <a:rPr lang="nl-NL" dirty="0" err="1"/>
              <a:t>Who</a:t>
            </a:r>
            <a:r>
              <a:rPr lang="nl-NL" dirty="0"/>
              <a:t> was </a:t>
            </a:r>
            <a:r>
              <a:rPr lang="nl-NL" dirty="0" err="1"/>
              <a:t>with</a:t>
            </a:r>
            <a:r>
              <a:rPr lang="nl-NL" dirty="0"/>
              <a:t> </a:t>
            </a:r>
            <a:r>
              <a:rPr lang="nl-NL" dirty="0" err="1"/>
              <a:t>you</a:t>
            </a:r>
            <a:r>
              <a:rPr lang="nl-NL" dirty="0"/>
              <a:t>?</a:t>
            </a:r>
          </a:p>
          <a:p>
            <a:r>
              <a:rPr lang="nl-NL" dirty="0" err="1"/>
              <a:t>Where</a:t>
            </a:r>
            <a:r>
              <a:rPr lang="nl-NL" dirty="0"/>
              <a:t> </a:t>
            </a:r>
            <a:r>
              <a:rPr lang="nl-NL" dirty="0" err="1"/>
              <a:t>did</a:t>
            </a:r>
            <a:r>
              <a:rPr lang="nl-NL" dirty="0"/>
              <a:t> </a:t>
            </a:r>
            <a:r>
              <a:rPr lang="nl-NL" dirty="0" err="1"/>
              <a:t>it</a:t>
            </a:r>
            <a:r>
              <a:rPr lang="nl-NL" dirty="0"/>
              <a:t> take </a:t>
            </a:r>
            <a:r>
              <a:rPr lang="nl-NL" dirty="0" err="1"/>
              <a:t>place</a:t>
            </a:r>
            <a:r>
              <a:rPr lang="nl-NL" dirty="0"/>
              <a:t>?</a:t>
            </a:r>
          </a:p>
          <a:p>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9</a:t>
            </a:fld>
            <a:endParaRPr lang="nl-NL"/>
          </a:p>
        </p:txBody>
      </p:sp>
    </p:spTree>
    <p:extLst>
      <p:ext uri="{BB962C8B-B14F-4D97-AF65-F5344CB8AC3E}">
        <p14:creationId xmlns:p14="http://schemas.microsoft.com/office/powerpoint/2010/main" val="387183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Exempli</a:t>
            </a:r>
            <a:r>
              <a:rPr lang="nl-NL" dirty="0"/>
              <a:t> </a:t>
            </a:r>
            <a:r>
              <a:rPr lang="nl-NL" dirty="0" err="1"/>
              <a:t>gratia</a:t>
            </a:r>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20</a:t>
            </a:fld>
            <a:endParaRPr lang="nl-NL"/>
          </a:p>
        </p:txBody>
      </p:sp>
    </p:spTree>
    <p:extLst>
      <p:ext uri="{BB962C8B-B14F-4D97-AF65-F5344CB8AC3E}">
        <p14:creationId xmlns:p14="http://schemas.microsoft.com/office/powerpoint/2010/main" val="265128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Exempli</a:t>
            </a:r>
            <a:r>
              <a:rPr lang="nl-NL" dirty="0"/>
              <a:t> </a:t>
            </a:r>
            <a:r>
              <a:rPr lang="nl-NL" dirty="0" err="1"/>
              <a:t>gratia</a:t>
            </a:r>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21</a:t>
            </a:fld>
            <a:endParaRPr lang="nl-NL"/>
          </a:p>
        </p:txBody>
      </p:sp>
    </p:spTree>
    <p:extLst>
      <p:ext uri="{BB962C8B-B14F-4D97-AF65-F5344CB8AC3E}">
        <p14:creationId xmlns:p14="http://schemas.microsoft.com/office/powerpoint/2010/main" val="381434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Exempli</a:t>
            </a:r>
            <a:r>
              <a:rPr lang="nl-NL" dirty="0"/>
              <a:t> </a:t>
            </a:r>
            <a:r>
              <a:rPr lang="nl-NL" dirty="0" err="1"/>
              <a:t>gratia</a:t>
            </a:r>
            <a:endParaRPr lang="nl-NL" dirty="0"/>
          </a:p>
        </p:txBody>
      </p:sp>
      <p:sp>
        <p:nvSpPr>
          <p:cNvPr id="4" name="Tijdelijke aanduiding voor dianummer 3"/>
          <p:cNvSpPr>
            <a:spLocks noGrp="1"/>
          </p:cNvSpPr>
          <p:nvPr>
            <p:ph type="sldNum" sz="quarter" idx="5"/>
          </p:nvPr>
        </p:nvSpPr>
        <p:spPr/>
        <p:txBody>
          <a:bodyPr/>
          <a:lstStyle/>
          <a:p>
            <a:fld id="{1E6468E7-66F3-AB42-8609-EC5F53621984}" type="slidenum">
              <a:rPr lang="nl-NL" smtClean="0"/>
              <a:t>22</a:t>
            </a:fld>
            <a:endParaRPr lang="nl-NL"/>
          </a:p>
        </p:txBody>
      </p:sp>
    </p:spTree>
    <p:extLst>
      <p:ext uri="{BB962C8B-B14F-4D97-AF65-F5344CB8AC3E}">
        <p14:creationId xmlns:p14="http://schemas.microsoft.com/office/powerpoint/2010/main" val="40524303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41E54C8-836F-A447-8F53-1D7FF0DE8B4B}"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87B1035-6FD0-E94D-88A6-C6AC0870A172}" type="slidenum">
              <a:rPr lang="nl-NL" smtClean="0"/>
              <a:t>‹nr.›</a:t>
            </a:fld>
            <a:endParaRPr lang="nl-NL"/>
          </a:p>
        </p:txBody>
      </p:sp>
    </p:spTree>
    <p:extLst>
      <p:ext uri="{BB962C8B-B14F-4D97-AF65-F5344CB8AC3E}">
        <p14:creationId xmlns:p14="http://schemas.microsoft.com/office/powerpoint/2010/main" val="50173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p:txBody>
          <a:bodyPr/>
          <a:lstStyle/>
          <a:p>
            <a:fld id="{341E54C8-836F-A447-8F53-1D7FF0DE8B4B}"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161986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341E54C8-836F-A447-8F53-1D7FF0DE8B4B}"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28930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341E54C8-836F-A447-8F53-1D7FF0DE8B4B}"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300074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8593667" y="6272784"/>
            <a:ext cx="2644309" cy="365125"/>
          </a:xfrm>
        </p:spPr>
        <p:txBody>
          <a:bodyPr/>
          <a:lstStyle/>
          <a:p>
            <a:fld id="{341E54C8-836F-A447-8F53-1D7FF0DE8B4B}" type="datetimeFigureOut">
              <a:rPr lang="nl-NL" smtClean="0"/>
              <a:t>17-11-2020</a:t>
            </a:fld>
            <a:endParaRPr lang="nl-NL"/>
          </a:p>
        </p:txBody>
      </p:sp>
      <p:sp>
        <p:nvSpPr>
          <p:cNvPr id="5" name="Footer Placeholder 4"/>
          <p:cNvSpPr>
            <a:spLocks noGrp="1"/>
          </p:cNvSpPr>
          <p:nvPr>
            <p:ph type="ftr" sz="quarter" idx="11"/>
          </p:nvPr>
        </p:nvSpPr>
        <p:spPr>
          <a:xfrm>
            <a:off x="2182708" y="6272784"/>
            <a:ext cx="6327648" cy="365125"/>
          </a:xfrm>
        </p:spPr>
        <p:txBody>
          <a:bodyPr/>
          <a:lstStyle/>
          <a:p>
            <a:endParaRPr lang="nl-N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87B1035-6FD0-E94D-88A6-C6AC0870A172}" type="slidenum">
              <a:rPr lang="nl-NL" smtClean="0"/>
              <a:t>‹nr.›</a:t>
            </a:fld>
            <a:endParaRPr lang="nl-NL"/>
          </a:p>
        </p:txBody>
      </p:sp>
    </p:spTree>
    <p:extLst>
      <p:ext uri="{BB962C8B-B14F-4D97-AF65-F5344CB8AC3E}">
        <p14:creationId xmlns:p14="http://schemas.microsoft.com/office/powerpoint/2010/main" val="76160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341E54C8-836F-A447-8F53-1D7FF0DE8B4B}" type="datetimeFigureOut">
              <a:rPr lang="nl-NL" smtClean="0"/>
              <a:t>17-11-2020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50076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41E54C8-836F-A447-8F53-1D7FF0DE8B4B}" type="datetimeFigureOut">
              <a:rPr lang="nl-NL" smtClean="0"/>
              <a:t>17-11-2020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87B1035-6FD0-E94D-88A6-C6AC0870A172}"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209047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1E54C8-836F-A447-8F53-1D7FF0DE8B4B}" type="datetimeFigureOut">
              <a:rPr lang="nl-NL" smtClean="0"/>
              <a:t>17-11-2020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87B1035-6FD0-E94D-88A6-C6AC0870A172}"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37443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E54C8-836F-A447-8F53-1D7FF0DE8B4B}" type="datetimeFigureOut">
              <a:rPr lang="nl-NL" smtClean="0"/>
              <a:t>17-11-2020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207065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341E54C8-836F-A447-8F53-1D7FF0DE8B4B}" type="datetimeFigureOut">
              <a:rPr lang="nl-NL" smtClean="0"/>
              <a:t>17-11-2020</a:t>
            </a:fld>
            <a:endParaRPr lang="nl-NL"/>
          </a:p>
        </p:txBody>
      </p:sp>
      <p:sp>
        <p:nvSpPr>
          <p:cNvPr id="6" name="Footer Placeholder 5"/>
          <p:cNvSpPr>
            <a:spLocks noGrp="1"/>
          </p:cNvSpPr>
          <p:nvPr>
            <p:ph type="ftr" sz="quarter" idx="11"/>
          </p:nvPr>
        </p:nvSpPr>
        <p:spPr/>
        <p:txBody>
          <a:bodyPr/>
          <a:lstStyle/>
          <a:p>
            <a:endParaRPr lang="nl-N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204137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sp>
        <p:nvSpPr>
          <p:cNvPr id="5" name="Date Placeholder 4"/>
          <p:cNvSpPr>
            <a:spLocks noGrp="1"/>
          </p:cNvSpPr>
          <p:nvPr>
            <p:ph type="dt" sz="half" idx="10"/>
          </p:nvPr>
        </p:nvSpPr>
        <p:spPr/>
        <p:txBody>
          <a:bodyPr/>
          <a:lstStyle/>
          <a:p>
            <a:fld id="{341E54C8-836F-A447-8F53-1D7FF0DE8B4B}" type="datetimeFigureOut">
              <a:rPr lang="nl-NL" smtClean="0"/>
              <a:t>17-11-2020</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87B1035-6FD0-E94D-88A6-C6AC0870A172}" type="slidenum">
              <a:rPr lang="nl-NL" smtClean="0"/>
              <a:t>‹nr.›</a:t>
            </a:fld>
            <a:endParaRPr lang="nl-NL"/>
          </a:p>
        </p:txBody>
      </p:sp>
    </p:spTree>
    <p:extLst>
      <p:ext uri="{BB962C8B-B14F-4D97-AF65-F5344CB8AC3E}">
        <p14:creationId xmlns:p14="http://schemas.microsoft.com/office/powerpoint/2010/main" val="365050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41E54C8-836F-A447-8F53-1D7FF0DE8B4B}" type="datetimeFigureOut">
              <a:rPr lang="nl-NL" smtClean="0"/>
              <a:t>17-11-2020</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nl-N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87B1035-6FD0-E94D-88A6-C6AC0870A172}" type="slidenum">
              <a:rPr lang="nl-NL" smtClean="0"/>
              <a:t>‹nr.›</a:t>
            </a:fld>
            <a:endParaRPr lang="nl-NL"/>
          </a:p>
        </p:txBody>
      </p:sp>
    </p:spTree>
    <p:extLst>
      <p:ext uri="{BB962C8B-B14F-4D97-AF65-F5344CB8AC3E}">
        <p14:creationId xmlns:p14="http://schemas.microsoft.com/office/powerpoint/2010/main" val="299470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A5C3E-D953-EA46-ACED-690FD0F3007F}"/>
              </a:ext>
            </a:extLst>
          </p:cNvPr>
          <p:cNvSpPr>
            <a:spLocks noGrp="1"/>
          </p:cNvSpPr>
          <p:nvPr>
            <p:ph type="ctrTitle"/>
          </p:nvPr>
        </p:nvSpPr>
        <p:spPr/>
        <p:txBody>
          <a:bodyPr/>
          <a:lstStyle/>
          <a:p>
            <a:r>
              <a:rPr lang="nl-NL" dirty="0"/>
              <a:t>A2/B1 </a:t>
            </a:r>
            <a:r>
              <a:rPr lang="nl-NL" dirty="0" err="1"/>
              <a:t>Conversation</a:t>
            </a:r>
            <a:br>
              <a:rPr lang="nl-NL" dirty="0"/>
            </a:br>
            <a:r>
              <a:rPr lang="nl-NL" dirty="0"/>
              <a:t>at </a:t>
            </a:r>
            <a:r>
              <a:rPr lang="nl-NL" dirty="0" err="1"/>
              <a:t>work</a:t>
            </a:r>
            <a:endParaRPr lang="nl-NL" sz="6000" dirty="0"/>
          </a:p>
        </p:txBody>
      </p:sp>
    </p:spTree>
    <p:extLst>
      <p:ext uri="{BB962C8B-B14F-4D97-AF65-F5344CB8AC3E}">
        <p14:creationId xmlns:p14="http://schemas.microsoft.com/office/powerpoint/2010/main" val="3903317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marL="342900" indent="-342900">
              <a:lnSpc>
                <a:spcPct val="100000"/>
              </a:lnSpc>
              <a:buFont typeface="Arial" panose="020B0604020202020204" pitchFamily="34" charset="0"/>
              <a:buChar char="•"/>
            </a:pPr>
            <a:r>
              <a:rPr lang="nl-NL" sz="2400" dirty="0" err="1"/>
              <a:t>Who</a:t>
            </a:r>
            <a:r>
              <a:rPr lang="nl-NL" sz="2400" dirty="0"/>
              <a:t> </a:t>
            </a:r>
            <a:r>
              <a:rPr lang="nl-NL" sz="2400" dirty="0" err="1"/>
              <a:t>will</a:t>
            </a:r>
            <a:r>
              <a:rPr lang="nl-NL" sz="2400" dirty="0"/>
              <a:t> </a:t>
            </a:r>
            <a:r>
              <a:rPr lang="nl-NL" sz="2400" dirty="0" err="1"/>
              <a:t>be</a:t>
            </a:r>
            <a:r>
              <a:rPr lang="nl-NL" sz="2400" dirty="0"/>
              <a:t> </a:t>
            </a:r>
            <a:r>
              <a:rPr lang="nl-NL" sz="2400" dirty="0" err="1"/>
              <a:t>working</a:t>
            </a:r>
            <a:r>
              <a:rPr lang="nl-NL" sz="2400" dirty="0"/>
              <a:t> </a:t>
            </a:r>
            <a:r>
              <a:rPr lang="nl-NL" sz="2400" dirty="0" err="1"/>
              <a:t>together</a:t>
            </a:r>
            <a:r>
              <a:rPr lang="nl-NL" sz="2400" dirty="0"/>
              <a:t>?</a:t>
            </a:r>
          </a:p>
          <a:p>
            <a:pPr marL="342900" indent="-342900">
              <a:lnSpc>
                <a:spcPct val="100000"/>
              </a:lnSpc>
              <a:buFont typeface="Arial" panose="020B0604020202020204" pitchFamily="34" charset="0"/>
              <a:buChar char="•"/>
            </a:pPr>
            <a:r>
              <a:rPr lang="nl-NL" sz="2400" dirty="0" err="1"/>
              <a:t>Create</a:t>
            </a:r>
            <a:r>
              <a:rPr lang="nl-NL" sz="2400" dirty="0"/>
              <a:t> a meeting in </a:t>
            </a:r>
            <a:r>
              <a:rPr lang="nl-NL" sz="2400" dirty="0" err="1"/>
              <a:t>the</a:t>
            </a:r>
            <a:r>
              <a:rPr lang="nl-NL" sz="2400" dirty="0"/>
              <a:t> Teams agenda </a:t>
            </a:r>
            <a:r>
              <a:rPr lang="nl-NL" sz="2400" dirty="0" err="1"/>
              <a:t>with</a:t>
            </a:r>
            <a:r>
              <a:rPr lang="nl-NL" sz="2400" dirty="0"/>
              <a:t> </a:t>
            </a:r>
            <a:r>
              <a:rPr lang="nl-NL" sz="2400" dirty="0" err="1"/>
              <a:t>your</a:t>
            </a:r>
            <a:r>
              <a:rPr lang="nl-NL" sz="2400" dirty="0"/>
              <a:t> partner </a:t>
            </a:r>
            <a:r>
              <a:rPr lang="nl-NL" sz="2400" dirty="0" err="1"/>
              <a:t>and</a:t>
            </a:r>
            <a:r>
              <a:rPr lang="nl-NL" sz="2400" dirty="0"/>
              <a:t> me</a:t>
            </a:r>
          </a:p>
          <a:p>
            <a:pPr marL="342900" indent="-342900">
              <a:lnSpc>
                <a:spcPct val="100000"/>
              </a:lnSpc>
              <a:buFont typeface="Arial" panose="020B0604020202020204" pitchFamily="34" charset="0"/>
              <a:buChar char="•"/>
            </a:pPr>
            <a:r>
              <a:rPr lang="nl-NL" sz="2400" dirty="0" err="1"/>
              <a:t>Practice</a:t>
            </a:r>
            <a:r>
              <a:rPr lang="nl-NL" sz="2400" dirty="0"/>
              <a:t> </a:t>
            </a:r>
            <a:r>
              <a:rPr lang="nl-NL" sz="2400" dirty="0" err="1"/>
              <a:t>and</a:t>
            </a:r>
            <a:r>
              <a:rPr lang="nl-NL" sz="2400" dirty="0"/>
              <a:t> record </a:t>
            </a:r>
            <a:r>
              <a:rPr lang="nl-NL" sz="2400" dirty="0" err="1"/>
              <a:t>your</a:t>
            </a:r>
            <a:r>
              <a:rPr lang="nl-NL" sz="2400" dirty="0"/>
              <a:t> </a:t>
            </a:r>
            <a:r>
              <a:rPr lang="nl-NL" sz="2400" dirty="0" err="1"/>
              <a:t>conversation</a:t>
            </a:r>
            <a:r>
              <a:rPr lang="nl-NL" sz="2400" dirty="0"/>
              <a:t> – </a:t>
            </a:r>
            <a:r>
              <a:rPr lang="nl-NL" sz="2400" dirty="0" err="1"/>
              <a:t>using</a:t>
            </a:r>
            <a:r>
              <a:rPr lang="nl-NL" sz="2400" dirty="0"/>
              <a:t> </a:t>
            </a:r>
            <a:r>
              <a:rPr lang="nl-NL" sz="2400" dirty="0" err="1"/>
              <a:t>the</a:t>
            </a:r>
            <a:r>
              <a:rPr lang="nl-NL" sz="2400" dirty="0"/>
              <a:t> speech cards in </a:t>
            </a:r>
            <a:r>
              <a:rPr lang="nl-NL" sz="2400" dirty="0" err="1"/>
              <a:t>the</a:t>
            </a:r>
            <a:r>
              <a:rPr lang="nl-NL" sz="2400" dirty="0"/>
              <a:t> Wiki</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Teams</a:t>
            </a:r>
          </a:p>
        </p:txBody>
      </p:sp>
    </p:spTree>
    <p:extLst>
      <p:ext uri="{BB962C8B-B14F-4D97-AF65-F5344CB8AC3E}">
        <p14:creationId xmlns:p14="http://schemas.microsoft.com/office/powerpoint/2010/main" val="96502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dirty="0"/>
              <a:t>Language </a:t>
            </a:r>
            <a:r>
              <a:rPr lang="nl-NL" dirty="0" err="1"/>
              <a:t>practice</a:t>
            </a:r>
            <a:endParaRPr lang="nl-NL" dirty="0"/>
          </a:p>
        </p:txBody>
      </p:sp>
    </p:spTree>
    <p:extLst>
      <p:ext uri="{BB962C8B-B14F-4D97-AF65-F5344CB8AC3E}">
        <p14:creationId xmlns:p14="http://schemas.microsoft.com/office/powerpoint/2010/main" val="239007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a:lnSpc>
                <a:spcPct val="100000"/>
              </a:lnSpc>
            </a:pPr>
            <a:r>
              <a:rPr lang="nl-NL" sz="2400" dirty="0"/>
              <a:t>Je hebt je vriend(in) uitgenodigd voor een avondje uit. Jullie gaan uit eten en naar de bioscoop. Je wil graag weten waar je vriend(in) wil eten en wat voor soort films hij/zij leuk vindt. </a:t>
            </a:r>
          </a:p>
          <a:p>
            <a:pPr marL="342900" indent="-342900">
              <a:lnSpc>
                <a:spcPct val="100000"/>
              </a:lnSpc>
              <a:buFont typeface="Arial" panose="020B0604020202020204" pitchFamily="34" charset="0"/>
              <a:buChar char="•"/>
            </a:pPr>
            <a:r>
              <a:rPr lang="nl-NL" sz="2400" dirty="0"/>
              <a:t>Begroet je vriend(in).</a:t>
            </a:r>
          </a:p>
          <a:p>
            <a:pPr marL="342900" indent="-342900">
              <a:lnSpc>
                <a:spcPct val="100000"/>
              </a:lnSpc>
              <a:buFont typeface="Arial" panose="020B0604020202020204" pitchFamily="34" charset="0"/>
              <a:buChar char="•"/>
            </a:pPr>
            <a:r>
              <a:rPr lang="nl-NL" sz="2400" dirty="0"/>
              <a:t>Vraag waar hij/zij graag wil eten en van wat voor soort films hij/zij houdt.</a:t>
            </a:r>
          </a:p>
          <a:p>
            <a:pPr marL="342900" indent="-342900">
              <a:lnSpc>
                <a:spcPct val="100000"/>
              </a:lnSpc>
              <a:buFont typeface="Arial" panose="020B0604020202020204" pitchFamily="34" charset="0"/>
              <a:buChar char="•"/>
            </a:pPr>
            <a:r>
              <a:rPr lang="nl-NL" sz="2400" dirty="0"/>
              <a:t>Reageer op je vriend(in)’s mening.</a:t>
            </a:r>
          </a:p>
          <a:p>
            <a:pPr marL="342900" indent="-342900">
              <a:lnSpc>
                <a:spcPct val="100000"/>
              </a:lnSpc>
              <a:buFont typeface="Arial" panose="020B0604020202020204" pitchFamily="34" charset="0"/>
              <a:buChar char="•"/>
            </a:pPr>
            <a:r>
              <a:rPr lang="nl-NL" sz="2400" dirty="0"/>
              <a:t>Beëindig het gesprek.</a:t>
            </a:r>
          </a:p>
          <a:p>
            <a:pPr>
              <a:lnSpc>
                <a:spcPct val="100000"/>
              </a:lnSpc>
            </a:pPr>
            <a:r>
              <a:rPr lang="nl-NL" sz="2400" dirty="0"/>
              <a:t>Schrijf de zinnen op die je nodig hebt in dit gesprek. Oefen ze en oefen het gesprek. Bedenk manieren om het gesprek te verbeteren.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A </a:t>
            </a:r>
            <a:r>
              <a:rPr lang="nl-NL" sz="6000" dirty="0" err="1"/>
              <a:t>night</a:t>
            </a:r>
            <a:r>
              <a:rPr lang="nl-NL" sz="6000" dirty="0"/>
              <a:t> out – a </a:t>
            </a:r>
          </a:p>
        </p:txBody>
      </p:sp>
    </p:spTree>
    <p:extLst>
      <p:ext uri="{BB962C8B-B14F-4D97-AF65-F5344CB8AC3E}">
        <p14:creationId xmlns:p14="http://schemas.microsoft.com/office/powerpoint/2010/main" val="100480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a:lnSpc>
                <a:spcPct val="100000"/>
              </a:lnSpc>
            </a:pPr>
            <a:r>
              <a:rPr lang="nl-NL" sz="2400" dirty="0"/>
              <a:t>Je vriend(in) heeft je uitgenodigd voor een avondje uit. Jullie gaan uit eten en naar de bioscoop. Hij/zij wil graag weten waar jij wil eten en wat voor soort films jij houdt. </a:t>
            </a:r>
          </a:p>
          <a:p>
            <a:pPr marL="342900" indent="-342900">
              <a:lnSpc>
                <a:spcPct val="100000"/>
              </a:lnSpc>
              <a:buFont typeface="Arial" panose="020B0604020202020204" pitchFamily="34" charset="0"/>
              <a:buChar char="•"/>
            </a:pPr>
            <a:r>
              <a:rPr lang="nl-NL" sz="2400" dirty="0"/>
              <a:t>Begroet je vriend(in).</a:t>
            </a:r>
          </a:p>
          <a:p>
            <a:pPr marL="342900" indent="-342900">
              <a:lnSpc>
                <a:spcPct val="100000"/>
              </a:lnSpc>
              <a:buFont typeface="Arial" panose="020B0604020202020204" pitchFamily="34" charset="0"/>
              <a:buChar char="•"/>
            </a:pPr>
            <a:r>
              <a:rPr lang="nl-NL" sz="2400" dirty="0"/>
              <a:t>Vertel waar je graag wil gaan eten (e.g. Chinese food, take-</a:t>
            </a:r>
            <a:r>
              <a:rPr lang="nl-NL" sz="2400" dirty="0" err="1"/>
              <a:t>away</a:t>
            </a:r>
            <a:r>
              <a:rPr lang="nl-NL" sz="2400" dirty="0"/>
              <a:t>) en van welk genre films jij houdt (e.g. </a:t>
            </a:r>
            <a:r>
              <a:rPr lang="nl-NL" sz="2400" dirty="0" err="1"/>
              <a:t>romantic</a:t>
            </a:r>
            <a:r>
              <a:rPr lang="nl-NL" sz="2400" dirty="0"/>
              <a:t>, horror etc.).</a:t>
            </a:r>
          </a:p>
          <a:p>
            <a:pPr marL="342900" indent="-342900">
              <a:lnSpc>
                <a:spcPct val="100000"/>
              </a:lnSpc>
              <a:buFont typeface="Arial" panose="020B0604020202020204" pitchFamily="34" charset="0"/>
              <a:buChar char="•"/>
            </a:pPr>
            <a:r>
              <a:rPr lang="nl-NL" sz="2400" dirty="0"/>
              <a:t>Bevestig wat je gaat doen.</a:t>
            </a:r>
          </a:p>
          <a:p>
            <a:pPr marL="342900" indent="-342900">
              <a:lnSpc>
                <a:spcPct val="100000"/>
              </a:lnSpc>
              <a:buFont typeface="Arial" panose="020B0604020202020204" pitchFamily="34" charset="0"/>
              <a:buChar char="•"/>
            </a:pPr>
            <a:r>
              <a:rPr lang="nl-NL" sz="2400" dirty="0"/>
              <a:t>Beëindig het gesprek.</a:t>
            </a:r>
          </a:p>
          <a:p>
            <a:pPr>
              <a:lnSpc>
                <a:spcPct val="100000"/>
              </a:lnSpc>
            </a:pPr>
            <a:r>
              <a:rPr lang="nl-NL" sz="2400" dirty="0"/>
              <a:t>Schrijf de zinnen op die je nodig hebt in dit gesprek. Oefen ze en oefen het gesprek. Bedenk manieren om het gesprek te verbeteren.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A </a:t>
            </a:r>
            <a:r>
              <a:rPr lang="nl-NL" sz="6000" dirty="0" err="1"/>
              <a:t>night</a:t>
            </a:r>
            <a:r>
              <a:rPr lang="nl-NL" sz="6000" dirty="0"/>
              <a:t> out – b </a:t>
            </a:r>
          </a:p>
        </p:txBody>
      </p:sp>
    </p:spTree>
    <p:extLst>
      <p:ext uri="{BB962C8B-B14F-4D97-AF65-F5344CB8AC3E}">
        <p14:creationId xmlns:p14="http://schemas.microsoft.com/office/powerpoint/2010/main" val="56971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a:lnSpc>
                <a:spcPct val="100000"/>
              </a:lnSpc>
            </a:pPr>
            <a:r>
              <a:rPr lang="nl-NL" sz="2400" dirty="0"/>
              <a:t>Je hebt nieuwe schoenen gekocht en bent benieuwd wat je vriend(in) ervan vindt. Je vraagt hem/haar naar een mening.</a:t>
            </a:r>
          </a:p>
          <a:p>
            <a:pPr marL="342900" indent="-342900">
              <a:lnSpc>
                <a:spcPct val="100000"/>
              </a:lnSpc>
              <a:buFont typeface="Arial" panose="020B0604020202020204" pitchFamily="34" charset="0"/>
              <a:buChar char="•"/>
            </a:pPr>
            <a:endParaRPr lang="nl-NL" sz="800" dirty="0"/>
          </a:p>
          <a:p>
            <a:pPr marL="342900" indent="-342900">
              <a:lnSpc>
                <a:spcPct val="100000"/>
              </a:lnSpc>
              <a:buFont typeface="Arial" panose="020B0604020202020204" pitchFamily="34" charset="0"/>
              <a:buChar char="•"/>
            </a:pPr>
            <a:r>
              <a:rPr lang="nl-NL" sz="2400" dirty="0"/>
              <a:t>Begroet je vriend(in).</a:t>
            </a:r>
          </a:p>
          <a:p>
            <a:pPr marL="342900" indent="-342900">
              <a:lnSpc>
                <a:spcPct val="100000"/>
              </a:lnSpc>
              <a:buFont typeface="Arial" panose="020B0604020202020204" pitchFamily="34" charset="0"/>
              <a:buChar char="•"/>
            </a:pPr>
            <a:r>
              <a:rPr lang="nl-NL" sz="2400" dirty="0"/>
              <a:t>Vertel dat je nieuwe schoenen hebt gekocht en vraag hem/haar om een mening. </a:t>
            </a:r>
          </a:p>
          <a:p>
            <a:pPr marL="342900" indent="-342900">
              <a:lnSpc>
                <a:spcPct val="100000"/>
              </a:lnSpc>
              <a:buFont typeface="Arial" panose="020B0604020202020204" pitchFamily="34" charset="0"/>
              <a:buChar char="•"/>
            </a:pPr>
            <a:r>
              <a:rPr lang="nl-NL" sz="2400" dirty="0"/>
              <a:t>Vertel waarom jij voor die schoenen hebt gekozen.</a:t>
            </a:r>
          </a:p>
          <a:p>
            <a:pPr marL="342900" indent="-342900">
              <a:lnSpc>
                <a:spcPct val="100000"/>
              </a:lnSpc>
              <a:buFont typeface="Arial" panose="020B0604020202020204" pitchFamily="34" charset="0"/>
              <a:buChar char="•"/>
            </a:pPr>
            <a:r>
              <a:rPr lang="nl-NL" sz="2400" dirty="0"/>
              <a:t>Beëindig het gesprek.</a:t>
            </a:r>
          </a:p>
          <a:p>
            <a:pPr marL="342900" indent="-342900">
              <a:lnSpc>
                <a:spcPct val="100000"/>
              </a:lnSpc>
              <a:buFont typeface="Arial" panose="020B0604020202020204" pitchFamily="34" charset="0"/>
              <a:buChar char="•"/>
            </a:pPr>
            <a:endParaRPr lang="nl-NL" sz="800" dirty="0"/>
          </a:p>
          <a:p>
            <a:pPr>
              <a:lnSpc>
                <a:spcPct val="100000"/>
              </a:lnSpc>
            </a:pPr>
            <a:r>
              <a:rPr lang="nl-NL" sz="2400" dirty="0"/>
              <a:t>Schrijf de zinnen op die je nodig hebt in dit gesprek. Oefen ze en oefen het gesprek. Bedenk manieren om het gesprek te verbeteren.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New </a:t>
            </a:r>
            <a:r>
              <a:rPr lang="nl-NL" sz="6000" dirty="0" err="1"/>
              <a:t>shoes</a:t>
            </a:r>
            <a:r>
              <a:rPr lang="nl-NL" sz="6000" dirty="0"/>
              <a:t> - a</a:t>
            </a:r>
          </a:p>
        </p:txBody>
      </p:sp>
    </p:spTree>
    <p:extLst>
      <p:ext uri="{BB962C8B-B14F-4D97-AF65-F5344CB8AC3E}">
        <p14:creationId xmlns:p14="http://schemas.microsoft.com/office/powerpoint/2010/main" val="190593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a:lnSpc>
                <a:spcPct val="100000"/>
              </a:lnSpc>
            </a:pPr>
            <a:r>
              <a:rPr lang="nl-NL" sz="2400" dirty="0"/>
              <a:t>Je vriend(in) heeft nieuwe schoenen gekocht en is benieuwd wat jij ervan vindt. Je geeft jouw mening.</a:t>
            </a:r>
          </a:p>
          <a:p>
            <a:pPr marL="342900" indent="-342900">
              <a:lnSpc>
                <a:spcPct val="100000"/>
              </a:lnSpc>
              <a:buFont typeface="Arial" panose="020B0604020202020204" pitchFamily="34" charset="0"/>
              <a:buChar char="•"/>
            </a:pPr>
            <a:endParaRPr lang="nl-NL" sz="800" dirty="0"/>
          </a:p>
          <a:p>
            <a:pPr marL="342900" indent="-342900">
              <a:lnSpc>
                <a:spcPct val="100000"/>
              </a:lnSpc>
              <a:buFont typeface="Arial" panose="020B0604020202020204" pitchFamily="34" charset="0"/>
              <a:buChar char="•"/>
            </a:pPr>
            <a:r>
              <a:rPr lang="nl-NL" sz="2400" dirty="0"/>
              <a:t>Begroet je vriend(in).</a:t>
            </a:r>
          </a:p>
          <a:p>
            <a:pPr marL="342900" indent="-342900">
              <a:lnSpc>
                <a:spcPct val="100000"/>
              </a:lnSpc>
              <a:buFont typeface="Arial" panose="020B0604020202020204" pitchFamily="34" charset="0"/>
              <a:buChar char="•"/>
            </a:pPr>
            <a:r>
              <a:rPr lang="nl-NL" sz="2400" dirty="0"/>
              <a:t>Vertel wat je van de nieuwe schoenen vindt. </a:t>
            </a:r>
          </a:p>
          <a:p>
            <a:pPr marL="342900" indent="-342900">
              <a:lnSpc>
                <a:spcPct val="100000"/>
              </a:lnSpc>
              <a:buFont typeface="Arial" panose="020B0604020202020204" pitchFamily="34" charset="0"/>
              <a:buChar char="•"/>
            </a:pPr>
            <a:r>
              <a:rPr lang="nl-NL" sz="2400" dirty="0"/>
              <a:t>Reageer op je vriend(in).</a:t>
            </a:r>
          </a:p>
          <a:p>
            <a:pPr marL="342900" indent="-342900">
              <a:lnSpc>
                <a:spcPct val="100000"/>
              </a:lnSpc>
              <a:buFont typeface="Arial" panose="020B0604020202020204" pitchFamily="34" charset="0"/>
              <a:buChar char="•"/>
            </a:pPr>
            <a:r>
              <a:rPr lang="nl-NL" sz="2400" dirty="0"/>
              <a:t>Beëindig het gesprek.</a:t>
            </a:r>
          </a:p>
          <a:p>
            <a:pPr marL="342900" indent="-342900">
              <a:lnSpc>
                <a:spcPct val="100000"/>
              </a:lnSpc>
              <a:buFont typeface="Arial" panose="020B0604020202020204" pitchFamily="34" charset="0"/>
              <a:buChar char="•"/>
            </a:pPr>
            <a:endParaRPr lang="nl-NL" sz="800" dirty="0"/>
          </a:p>
          <a:p>
            <a:pPr>
              <a:lnSpc>
                <a:spcPct val="100000"/>
              </a:lnSpc>
            </a:pPr>
            <a:r>
              <a:rPr lang="nl-NL" sz="2400" dirty="0"/>
              <a:t>Schrijf de zinnen op die je nodig hebt in dit gesprek. Oefen ze en oefen het gesprek. Bedenk manieren om het gesprek te verbeteren.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New </a:t>
            </a:r>
            <a:r>
              <a:rPr lang="nl-NL" sz="6000" dirty="0" err="1"/>
              <a:t>shoes</a:t>
            </a:r>
            <a:r>
              <a:rPr lang="nl-NL" sz="6000" dirty="0"/>
              <a:t> - b</a:t>
            </a:r>
          </a:p>
        </p:txBody>
      </p:sp>
    </p:spTree>
    <p:extLst>
      <p:ext uri="{BB962C8B-B14F-4D97-AF65-F5344CB8AC3E}">
        <p14:creationId xmlns:p14="http://schemas.microsoft.com/office/powerpoint/2010/main" val="389105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188252"/>
            <a:ext cx="9574062" cy="3216536"/>
          </a:xfrm>
        </p:spPr>
        <p:txBody>
          <a:bodyPr>
            <a:noAutofit/>
          </a:bodyPr>
          <a:lstStyle/>
          <a:p>
            <a:pPr>
              <a:lnSpc>
                <a:spcPct val="100000"/>
              </a:lnSpc>
            </a:pPr>
            <a:r>
              <a:rPr lang="nl-NL" sz="2400" dirty="0"/>
              <a:t>Je bent de manager van een kantoor en wilt nieuwe stoelen bestellen. Je vraagt een medewerker aan welke kleur hij/zij de voorkeur geeft. </a:t>
            </a:r>
            <a:endParaRPr lang="nl-NL" sz="800" dirty="0"/>
          </a:p>
          <a:p>
            <a:pPr marL="342900" indent="-342900">
              <a:lnSpc>
                <a:spcPct val="100000"/>
              </a:lnSpc>
              <a:buFont typeface="Arial" panose="020B0604020202020204" pitchFamily="34" charset="0"/>
              <a:buChar char="•"/>
            </a:pPr>
            <a:r>
              <a:rPr lang="nl-NL" sz="2400" dirty="0"/>
              <a:t>Begroet de medewerker.</a:t>
            </a:r>
          </a:p>
          <a:p>
            <a:pPr marL="342900" indent="-342900">
              <a:lnSpc>
                <a:spcPct val="100000"/>
              </a:lnSpc>
              <a:buFont typeface="Arial" panose="020B0604020202020204" pitchFamily="34" charset="0"/>
              <a:buChar char="•"/>
            </a:pPr>
            <a:r>
              <a:rPr lang="nl-NL" sz="2400" dirty="0"/>
              <a:t>Vertel dat je nieuwe stoelen wilt kopen en dat je nog twijfelt over de kleur.  Vraag aan welke kleur de medewerker de voorkeur geeft. </a:t>
            </a:r>
          </a:p>
          <a:p>
            <a:pPr marL="342900" indent="-342900">
              <a:lnSpc>
                <a:spcPct val="100000"/>
              </a:lnSpc>
              <a:buFont typeface="Arial" panose="020B0604020202020204" pitchFamily="34" charset="0"/>
              <a:buChar char="•"/>
            </a:pPr>
            <a:r>
              <a:rPr lang="nl-NL" sz="2400" dirty="0"/>
              <a:t>Reageer op de mening van de medewerker.  Vertel waarom je het niet eens bent met de kleurkeuze van de medewerker.</a:t>
            </a:r>
          </a:p>
          <a:p>
            <a:pPr marL="342900" indent="-342900">
              <a:lnSpc>
                <a:spcPct val="100000"/>
              </a:lnSpc>
              <a:buFont typeface="Arial" panose="020B0604020202020204" pitchFamily="34" charset="0"/>
              <a:buChar char="•"/>
            </a:pPr>
            <a:r>
              <a:rPr lang="nl-NL" sz="2400" dirty="0"/>
              <a:t>Beëindig het gesprek.</a:t>
            </a:r>
            <a:endParaRPr lang="nl-NL" sz="800" dirty="0"/>
          </a:p>
          <a:p>
            <a:pPr>
              <a:lnSpc>
                <a:spcPct val="100000"/>
              </a:lnSpc>
            </a:pPr>
            <a:r>
              <a:rPr lang="nl-NL" sz="2400" dirty="0"/>
              <a:t>Schrijf de zinnen op die je nodig hebt in dit gesprek. Oefen ze en oefen het gesprek. Bedenk manieren om het gesprek te verbeteren of uit te breiden.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New </a:t>
            </a:r>
            <a:r>
              <a:rPr lang="nl-NL" sz="6000" dirty="0" err="1"/>
              <a:t>chairs</a:t>
            </a:r>
            <a:r>
              <a:rPr lang="nl-NL" sz="6000" dirty="0"/>
              <a:t> - a</a:t>
            </a:r>
          </a:p>
        </p:txBody>
      </p:sp>
    </p:spTree>
    <p:extLst>
      <p:ext uri="{BB962C8B-B14F-4D97-AF65-F5344CB8AC3E}">
        <p14:creationId xmlns:p14="http://schemas.microsoft.com/office/powerpoint/2010/main" val="56438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188252"/>
            <a:ext cx="9574062" cy="3216536"/>
          </a:xfrm>
        </p:spPr>
        <p:txBody>
          <a:bodyPr>
            <a:noAutofit/>
          </a:bodyPr>
          <a:lstStyle/>
          <a:p>
            <a:pPr>
              <a:lnSpc>
                <a:spcPct val="100000"/>
              </a:lnSpc>
            </a:pPr>
            <a:r>
              <a:rPr lang="nl-NL" sz="2400" dirty="0"/>
              <a:t>Je werkt op een kantoor en je manager wil nieuwe stoelen bestellen. Hij/zij vraagt jou aan welke kleur jij de voorkeur geeft. </a:t>
            </a:r>
            <a:endParaRPr lang="nl-NL" sz="800" dirty="0"/>
          </a:p>
          <a:p>
            <a:pPr marL="342900" indent="-342900">
              <a:lnSpc>
                <a:spcPct val="100000"/>
              </a:lnSpc>
              <a:buFont typeface="Arial" panose="020B0604020202020204" pitchFamily="34" charset="0"/>
              <a:buChar char="•"/>
            </a:pPr>
            <a:r>
              <a:rPr lang="nl-NL" sz="2400" dirty="0"/>
              <a:t>Begroet de manager.</a:t>
            </a:r>
          </a:p>
          <a:p>
            <a:pPr marL="342900" indent="-342900">
              <a:lnSpc>
                <a:spcPct val="100000"/>
              </a:lnSpc>
              <a:buFont typeface="Arial" panose="020B0604020202020204" pitchFamily="34" charset="0"/>
              <a:buChar char="•"/>
            </a:pPr>
            <a:r>
              <a:rPr lang="nl-NL" sz="2400" dirty="0"/>
              <a:t>Vertel aan welke kleur jij de voorkeur geeft.</a:t>
            </a:r>
          </a:p>
          <a:p>
            <a:pPr marL="342900" indent="-342900">
              <a:lnSpc>
                <a:spcPct val="100000"/>
              </a:lnSpc>
              <a:buFont typeface="Arial" panose="020B0604020202020204" pitchFamily="34" charset="0"/>
              <a:buChar char="•"/>
            </a:pPr>
            <a:r>
              <a:rPr lang="nl-NL" sz="2400" dirty="0"/>
              <a:t>Vertel je manager dat hij/zij de keuze mag maken omdat hij/zij de baas is.</a:t>
            </a:r>
          </a:p>
          <a:p>
            <a:pPr marL="342900" indent="-342900">
              <a:lnSpc>
                <a:spcPct val="100000"/>
              </a:lnSpc>
              <a:buFont typeface="Arial" panose="020B0604020202020204" pitchFamily="34" charset="0"/>
              <a:buChar char="•"/>
            </a:pPr>
            <a:r>
              <a:rPr lang="nl-NL" sz="2400" dirty="0"/>
              <a:t>Beëindig het gesprek.</a:t>
            </a:r>
            <a:endParaRPr lang="nl-NL" sz="800" dirty="0"/>
          </a:p>
          <a:p>
            <a:pPr>
              <a:lnSpc>
                <a:spcPct val="100000"/>
              </a:lnSpc>
            </a:pPr>
            <a:r>
              <a:rPr lang="nl-NL" sz="2400" dirty="0"/>
              <a:t>Schrijf de zinnen op die je nodig hebt in dit gesprek. Oefen ze en oefen het gesprek. Bedenk manieren om het gesprek te verbeteren of uit te breiden.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New </a:t>
            </a:r>
            <a:r>
              <a:rPr lang="nl-NL" sz="6000" dirty="0" err="1"/>
              <a:t>chairs</a:t>
            </a:r>
            <a:r>
              <a:rPr lang="nl-NL" sz="6000" dirty="0"/>
              <a:t> - b</a:t>
            </a:r>
          </a:p>
        </p:txBody>
      </p:sp>
    </p:spTree>
    <p:extLst>
      <p:ext uri="{BB962C8B-B14F-4D97-AF65-F5344CB8AC3E}">
        <p14:creationId xmlns:p14="http://schemas.microsoft.com/office/powerpoint/2010/main" val="3706990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a:lnSpc>
                <a:spcPct val="100000"/>
              </a:lnSpc>
            </a:pPr>
            <a:r>
              <a:rPr lang="nl-NL" sz="2400" dirty="0"/>
              <a:t>De </a:t>
            </a:r>
            <a:r>
              <a:rPr lang="nl-NL" sz="2400" dirty="0" err="1"/>
              <a:t>electronicazaak</a:t>
            </a:r>
            <a:r>
              <a:rPr lang="nl-NL" sz="2400" dirty="0"/>
              <a:t> om de hoek heeft je gevraagd een nieuw model TV uit te proberen. Je hebt de TV geprobeerd en brengt hem vandaag weer terug naar de winkel.</a:t>
            </a:r>
          </a:p>
          <a:p>
            <a:pPr marL="342900" indent="-342900">
              <a:lnSpc>
                <a:spcPct val="100000"/>
              </a:lnSpc>
              <a:buFont typeface="Arial" panose="020B0604020202020204" pitchFamily="34" charset="0"/>
              <a:buChar char="•"/>
            </a:pPr>
            <a:endParaRPr lang="nl-NL" sz="800" dirty="0"/>
          </a:p>
          <a:p>
            <a:pPr marL="342900" indent="-342900">
              <a:lnSpc>
                <a:spcPct val="100000"/>
              </a:lnSpc>
              <a:buFont typeface="Arial" panose="020B0604020202020204" pitchFamily="34" charset="0"/>
              <a:buChar char="•"/>
            </a:pPr>
            <a:r>
              <a:rPr lang="nl-NL" sz="2400" dirty="0"/>
              <a:t>Begroet de winkelbediende.</a:t>
            </a:r>
          </a:p>
          <a:p>
            <a:pPr marL="342900" indent="-342900">
              <a:lnSpc>
                <a:spcPct val="100000"/>
              </a:lnSpc>
              <a:buFont typeface="Arial" panose="020B0604020202020204" pitchFamily="34" charset="0"/>
              <a:buChar char="•"/>
            </a:pPr>
            <a:r>
              <a:rPr lang="nl-NL" sz="2400" dirty="0"/>
              <a:t>Vertel wat je van de nieuwe TV vindt. </a:t>
            </a:r>
          </a:p>
          <a:p>
            <a:pPr marL="342900" indent="-342900">
              <a:lnSpc>
                <a:spcPct val="100000"/>
              </a:lnSpc>
              <a:buFont typeface="Arial" panose="020B0604020202020204" pitchFamily="34" charset="0"/>
              <a:buChar char="•"/>
            </a:pPr>
            <a:r>
              <a:rPr lang="nl-NL" sz="2400" dirty="0"/>
              <a:t>Vertel dat je hem niet wilt kopen omdat je hem te duur vindt.</a:t>
            </a:r>
          </a:p>
          <a:p>
            <a:pPr marL="342900" indent="-342900">
              <a:lnSpc>
                <a:spcPct val="100000"/>
              </a:lnSpc>
              <a:buFont typeface="Arial" panose="020B0604020202020204" pitchFamily="34" charset="0"/>
              <a:buChar char="•"/>
            </a:pPr>
            <a:r>
              <a:rPr lang="nl-NL" sz="2400" dirty="0"/>
              <a:t>Beëindig het gesprek.</a:t>
            </a:r>
          </a:p>
          <a:p>
            <a:pPr marL="342900" indent="-342900">
              <a:lnSpc>
                <a:spcPct val="100000"/>
              </a:lnSpc>
              <a:buFont typeface="Arial" panose="020B0604020202020204" pitchFamily="34" charset="0"/>
              <a:buChar char="•"/>
            </a:pPr>
            <a:endParaRPr lang="nl-NL" sz="800" dirty="0"/>
          </a:p>
          <a:p>
            <a:pPr>
              <a:lnSpc>
                <a:spcPct val="100000"/>
              </a:lnSpc>
            </a:pPr>
            <a:r>
              <a:rPr lang="nl-NL" sz="2400" dirty="0"/>
              <a:t>Schrijf de zinnen op die je nodig hebt in dit gesprek. Oefen ze en oefen het gesprek. Bedenk manieren om het gesprek te verbeteren.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TV test - a</a:t>
            </a:r>
          </a:p>
        </p:txBody>
      </p:sp>
    </p:spTree>
    <p:extLst>
      <p:ext uri="{BB962C8B-B14F-4D97-AF65-F5344CB8AC3E}">
        <p14:creationId xmlns:p14="http://schemas.microsoft.com/office/powerpoint/2010/main" val="67090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a:lnSpc>
                <a:spcPct val="100000"/>
              </a:lnSpc>
            </a:pPr>
            <a:r>
              <a:rPr lang="nl-NL" sz="2400" dirty="0"/>
              <a:t>Je werkt in een </a:t>
            </a:r>
            <a:r>
              <a:rPr lang="nl-NL" sz="2400" dirty="0" err="1"/>
              <a:t>electronicazaak</a:t>
            </a:r>
            <a:r>
              <a:rPr lang="nl-NL" sz="2400" dirty="0"/>
              <a:t> en een klant heeft een nieuw model TV uitgeprobeerd. Hij/zij komt de TV vandaag terugbrengen.</a:t>
            </a:r>
          </a:p>
          <a:p>
            <a:pPr marL="342900" indent="-342900">
              <a:lnSpc>
                <a:spcPct val="100000"/>
              </a:lnSpc>
              <a:buFont typeface="Arial" panose="020B0604020202020204" pitchFamily="34" charset="0"/>
              <a:buChar char="•"/>
            </a:pPr>
            <a:endParaRPr lang="nl-NL" sz="800" dirty="0"/>
          </a:p>
          <a:p>
            <a:pPr marL="342900" indent="-342900">
              <a:lnSpc>
                <a:spcPct val="100000"/>
              </a:lnSpc>
              <a:buFont typeface="Arial" panose="020B0604020202020204" pitchFamily="34" charset="0"/>
              <a:buChar char="•"/>
            </a:pPr>
            <a:r>
              <a:rPr lang="nl-NL" sz="2400" dirty="0"/>
              <a:t>Begroet de klant en vraag wat hij/zij van de TV vindt.</a:t>
            </a:r>
          </a:p>
          <a:p>
            <a:pPr marL="342900" indent="-342900">
              <a:lnSpc>
                <a:spcPct val="100000"/>
              </a:lnSpc>
              <a:buFont typeface="Arial" panose="020B0604020202020204" pitchFamily="34" charset="0"/>
              <a:buChar char="•"/>
            </a:pPr>
            <a:r>
              <a:rPr lang="nl-NL" sz="2400" dirty="0"/>
              <a:t>Vraag of hij/zij de TV zou willen kopen. </a:t>
            </a:r>
          </a:p>
          <a:p>
            <a:pPr marL="342900" indent="-342900">
              <a:lnSpc>
                <a:spcPct val="100000"/>
              </a:lnSpc>
              <a:buFont typeface="Arial" panose="020B0604020202020204" pitchFamily="34" charset="0"/>
              <a:buChar char="•"/>
            </a:pPr>
            <a:r>
              <a:rPr lang="nl-NL" sz="2400" dirty="0"/>
              <a:t>Vertel hem/haar dat de TV overal zo duur is.</a:t>
            </a:r>
          </a:p>
          <a:p>
            <a:pPr marL="342900" indent="-342900">
              <a:lnSpc>
                <a:spcPct val="100000"/>
              </a:lnSpc>
              <a:buFont typeface="Arial" panose="020B0604020202020204" pitchFamily="34" charset="0"/>
              <a:buChar char="•"/>
            </a:pPr>
            <a:r>
              <a:rPr lang="nl-NL" sz="2400" dirty="0"/>
              <a:t>Beëindig het gesprek.</a:t>
            </a:r>
          </a:p>
          <a:p>
            <a:pPr marL="342900" indent="-342900">
              <a:lnSpc>
                <a:spcPct val="100000"/>
              </a:lnSpc>
              <a:buFont typeface="Arial" panose="020B0604020202020204" pitchFamily="34" charset="0"/>
              <a:buChar char="•"/>
            </a:pPr>
            <a:endParaRPr lang="nl-NL" sz="800" dirty="0"/>
          </a:p>
          <a:p>
            <a:pPr>
              <a:lnSpc>
                <a:spcPct val="100000"/>
              </a:lnSpc>
            </a:pPr>
            <a:r>
              <a:rPr lang="nl-NL" sz="2400" dirty="0"/>
              <a:t>Schrijf de zinnen op die je nodig hebt in dit gesprek. Oefen ze en oefen het gesprek. Bedenk manieren om het gesprek te verbeteren.</a:t>
            </a:r>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TV test - b</a:t>
            </a:r>
          </a:p>
        </p:txBody>
      </p:sp>
    </p:spTree>
    <p:extLst>
      <p:ext uri="{BB962C8B-B14F-4D97-AF65-F5344CB8AC3E}">
        <p14:creationId xmlns:p14="http://schemas.microsoft.com/office/powerpoint/2010/main" val="299409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dirty="0"/>
              <a:t>At </a:t>
            </a:r>
            <a:r>
              <a:rPr lang="nl-NL" dirty="0" err="1"/>
              <a:t>work</a:t>
            </a:r>
            <a:endParaRPr lang="nl-NL" dirty="0"/>
          </a:p>
        </p:txBody>
      </p:sp>
    </p:spTree>
    <p:extLst>
      <p:ext uri="{BB962C8B-B14F-4D97-AF65-F5344CB8AC3E}">
        <p14:creationId xmlns:p14="http://schemas.microsoft.com/office/powerpoint/2010/main" val="312442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26101" y="1330036"/>
            <a:ext cx="9382651" cy="3599121"/>
          </a:xfrm>
        </p:spPr>
        <p:txBody>
          <a:bodyPr>
            <a:noAutofit/>
          </a:bodyPr>
          <a:lstStyle/>
          <a:p>
            <a:r>
              <a:rPr lang="nl-NL" sz="2900" i="1" dirty="0" err="1"/>
              <a:t>Situation</a:t>
            </a:r>
            <a:r>
              <a:rPr lang="nl-NL" sz="2900" i="1" dirty="0"/>
              <a:t>: </a:t>
            </a:r>
            <a:r>
              <a:rPr lang="nl-NL" sz="2900" i="1" dirty="0" err="1"/>
              <a:t>During</a:t>
            </a:r>
            <a:r>
              <a:rPr lang="nl-NL" sz="2900" i="1" dirty="0"/>
              <a:t> </a:t>
            </a:r>
            <a:r>
              <a:rPr lang="nl-NL" sz="2900" i="1" dirty="0" err="1"/>
              <a:t>your</a:t>
            </a:r>
            <a:r>
              <a:rPr lang="nl-NL" sz="2900" i="1" dirty="0"/>
              <a:t> </a:t>
            </a:r>
            <a:r>
              <a:rPr lang="nl-NL" sz="2900" i="1" dirty="0" err="1"/>
              <a:t>internship</a:t>
            </a:r>
            <a:r>
              <a:rPr lang="nl-NL" sz="2900" i="1" dirty="0"/>
              <a:t>, </a:t>
            </a:r>
            <a:r>
              <a:rPr lang="nl-NL" sz="2900" i="1" dirty="0" err="1"/>
              <a:t>your</a:t>
            </a:r>
            <a:r>
              <a:rPr lang="nl-NL" sz="2900" i="1" dirty="0"/>
              <a:t> manager is </a:t>
            </a:r>
            <a:r>
              <a:rPr lang="nl-NL" sz="2900" i="1" dirty="0" err="1"/>
              <a:t>frequently</a:t>
            </a:r>
            <a:r>
              <a:rPr lang="nl-NL" sz="2900" i="1" dirty="0"/>
              <a:t> </a:t>
            </a:r>
            <a:r>
              <a:rPr lang="nl-NL" sz="2900" i="1" dirty="0" err="1"/>
              <a:t>unfriendly</a:t>
            </a:r>
            <a:r>
              <a:rPr lang="nl-NL" sz="2900" i="1" dirty="0"/>
              <a:t> </a:t>
            </a:r>
            <a:r>
              <a:rPr lang="nl-NL" sz="2900" i="1" dirty="0" err="1"/>
              <a:t>to</a:t>
            </a:r>
            <a:r>
              <a:rPr lang="nl-NL" sz="2900" i="1" dirty="0"/>
              <a:t> </a:t>
            </a:r>
            <a:r>
              <a:rPr lang="nl-NL" sz="2900" i="1" dirty="0" err="1"/>
              <a:t>you</a:t>
            </a:r>
            <a:r>
              <a:rPr lang="nl-NL" sz="2900" i="1" dirty="0"/>
              <a:t>.</a:t>
            </a:r>
          </a:p>
          <a:p>
            <a:pPr marL="514350" indent="-514350">
              <a:buAutoNum type="arabicPeriod"/>
            </a:pPr>
            <a:r>
              <a:rPr lang="nl-NL" sz="2900" dirty="0"/>
              <a:t>Vraag je baas of je hem/haar even kunt spreken.</a:t>
            </a:r>
          </a:p>
          <a:p>
            <a:pPr marL="514350" indent="-514350">
              <a:buAutoNum type="arabicPeriod"/>
            </a:pPr>
            <a:r>
              <a:rPr lang="nl-NL" sz="2900" dirty="0"/>
              <a:t>Vertel dat je vindt dat hij/zij je onvriendelijk behandelt.</a:t>
            </a:r>
          </a:p>
          <a:p>
            <a:pPr marL="514350" indent="-514350">
              <a:buAutoNum type="arabicPeriod"/>
            </a:pPr>
            <a:r>
              <a:rPr lang="nl-NL" sz="2900" dirty="0"/>
              <a:t>Vertel dat je dat beledigend vindt en dat je zijn/haar houding niet kan waarderen.</a:t>
            </a:r>
          </a:p>
          <a:p>
            <a:pPr marL="514350" indent="-514350">
              <a:buAutoNum type="arabicPeriod"/>
            </a:pPr>
            <a:r>
              <a:rPr lang="nl-NL" sz="2900" dirty="0"/>
              <a:t>Vertel hoe je graag behandeld wilt worden.</a:t>
            </a:r>
          </a:p>
          <a:p>
            <a:pPr marL="514350" indent="-514350">
              <a:buAutoNum type="arabicPeriod"/>
            </a:pPr>
            <a:r>
              <a:rPr lang="nl-NL" sz="2900" dirty="0"/>
              <a:t>Vraag hoe jullie dat gaan oplossen.</a:t>
            </a:r>
            <a:endParaRPr lang="nl-NL" sz="3200" b="1" dirty="0"/>
          </a:p>
          <a:p>
            <a:endParaRPr lang="nl-NL" sz="3200" dirty="0"/>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530121" y="447079"/>
            <a:ext cx="10253169" cy="668050"/>
          </a:xfrm>
        </p:spPr>
        <p:txBody>
          <a:bodyPr>
            <a:normAutofit fontScale="90000"/>
          </a:bodyPr>
          <a:lstStyle/>
          <a:p>
            <a:r>
              <a:rPr lang="nl-NL" sz="6000" dirty="0" err="1"/>
              <a:t>Situation</a:t>
            </a:r>
            <a:r>
              <a:rPr lang="nl-NL" sz="6000" dirty="0"/>
              <a:t> @ </a:t>
            </a:r>
            <a:r>
              <a:rPr lang="nl-NL" sz="6000" dirty="0" err="1"/>
              <a:t>work</a:t>
            </a:r>
            <a:r>
              <a:rPr lang="nl-NL" sz="6000" dirty="0"/>
              <a:t> - A</a:t>
            </a:r>
          </a:p>
        </p:txBody>
      </p:sp>
    </p:spTree>
    <p:extLst>
      <p:ext uri="{BB962C8B-B14F-4D97-AF65-F5344CB8AC3E}">
        <p14:creationId xmlns:p14="http://schemas.microsoft.com/office/powerpoint/2010/main" val="155233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26101" y="1475508"/>
            <a:ext cx="9382651" cy="3599121"/>
          </a:xfrm>
        </p:spPr>
        <p:txBody>
          <a:bodyPr>
            <a:noAutofit/>
          </a:bodyPr>
          <a:lstStyle/>
          <a:p>
            <a:r>
              <a:rPr lang="nl-NL" sz="2600" i="1" dirty="0" err="1"/>
              <a:t>Situation</a:t>
            </a:r>
            <a:r>
              <a:rPr lang="nl-NL" sz="2600" i="1" dirty="0"/>
              <a:t>: At </a:t>
            </a:r>
            <a:r>
              <a:rPr lang="nl-NL" sz="2600" i="1" dirty="0" err="1"/>
              <a:t>your</a:t>
            </a:r>
            <a:r>
              <a:rPr lang="nl-NL" sz="2600" i="1" dirty="0"/>
              <a:t> </a:t>
            </a:r>
            <a:r>
              <a:rPr lang="nl-NL" sz="2600" i="1" dirty="0" err="1"/>
              <a:t>work</a:t>
            </a:r>
            <a:r>
              <a:rPr lang="nl-NL" sz="2600" i="1" dirty="0"/>
              <a:t> as a manager, </a:t>
            </a:r>
            <a:r>
              <a:rPr lang="nl-NL" sz="2600" i="1" dirty="0" err="1"/>
              <a:t>you</a:t>
            </a:r>
            <a:r>
              <a:rPr lang="nl-NL" sz="2600" i="1" dirty="0"/>
              <a:t> are </a:t>
            </a:r>
            <a:r>
              <a:rPr lang="nl-NL" sz="2600" i="1" dirty="0" err="1"/>
              <a:t>unhappy</a:t>
            </a:r>
            <a:r>
              <a:rPr lang="nl-NL" sz="2600" i="1" dirty="0"/>
              <a:t> </a:t>
            </a:r>
            <a:r>
              <a:rPr lang="nl-NL" sz="2600" i="1" dirty="0" err="1"/>
              <a:t>with</a:t>
            </a:r>
            <a:r>
              <a:rPr lang="nl-NL" sz="2600" i="1" dirty="0"/>
              <a:t> </a:t>
            </a:r>
            <a:r>
              <a:rPr lang="nl-NL" sz="2600" i="1" dirty="0" err="1"/>
              <a:t>the</a:t>
            </a:r>
            <a:r>
              <a:rPr lang="nl-NL" sz="2600" i="1" dirty="0"/>
              <a:t> attitude of </a:t>
            </a:r>
            <a:r>
              <a:rPr lang="nl-NL" sz="2600" i="1" dirty="0" err="1"/>
              <a:t>an</a:t>
            </a:r>
            <a:r>
              <a:rPr lang="nl-NL" sz="2600" i="1" dirty="0"/>
              <a:t> intern. </a:t>
            </a:r>
          </a:p>
          <a:p>
            <a:pPr marL="514350" indent="-514350">
              <a:buAutoNum type="arabicPeriod"/>
            </a:pPr>
            <a:r>
              <a:rPr lang="nl-NL" sz="2600" dirty="0"/>
              <a:t>De stagiaire spreekt je aan, vertel dat je slechts 5 minuten tijd hebt. </a:t>
            </a:r>
          </a:p>
          <a:p>
            <a:pPr marL="514350" indent="-514350">
              <a:buAutoNum type="arabicPeriod"/>
            </a:pPr>
            <a:r>
              <a:rPr lang="nl-NL" sz="2600" dirty="0"/>
              <a:t>Vertel dat je begrijpt dat hij/zij dat vindt.</a:t>
            </a:r>
          </a:p>
          <a:p>
            <a:pPr marL="514350" indent="-514350">
              <a:buAutoNum type="arabicPeriod"/>
            </a:pPr>
            <a:r>
              <a:rPr lang="nl-NL" sz="2600" dirty="0"/>
              <a:t>Vertel dat je zo reageert omdat je vindt dat hij/zij een verkeerde houding heeft. Hij/zij appt te veel met vrienden.</a:t>
            </a:r>
          </a:p>
          <a:p>
            <a:pPr marL="514350" indent="-514350">
              <a:buAutoNum type="arabicPeriod"/>
            </a:pPr>
            <a:r>
              <a:rPr lang="nl-NL" sz="2600" dirty="0"/>
              <a:t>Vertel dat je wilt dat hij/zij zich op zijn werk concentreert en in zijn vrije tijd met vrienden appt.</a:t>
            </a:r>
          </a:p>
          <a:p>
            <a:pPr marL="514350" indent="-514350">
              <a:buAutoNum type="arabicPeriod"/>
            </a:pPr>
            <a:r>
              <a:rPr lang="nl-NL" sz="2600" dirty="0"/>
              <a:t>Vertel dat je erop let om vriendelijk te zijn en dat jullie over een week dit opnieuw evalueren.</a:t>
            </a:r>
            <a:endParaRPr lang="nl-NL" sz="2600" b="1" dirty="0"/>
          </a:p>
          <a:p>
            <a:endParaRPr lang="nl-NL" sz="3200" dirty="0"/>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530121" y="550988"/>
            <a:ext cx="10253169" cy="668050"/>
          </a:xfrm>
        </p:spPr>
        <p:txBody>
          <a:bodyPr>
            <a:normAutofit fontScale="90000"/>
          </a:bodyPr>
          <a:lstStyle/>
          <a:p>
            <a:r>
              <a:rPr lang="nl-NL" sz="6000" dirty="0" err="1"/>
              <a:t>Situation</a:t>
            </a:r>
            <a:r>
              <a:rPr lang="nl-NL" sz="6000" dirty="0"/>
              <a:t> @ </a:t>
            </a:r>
            <a:r>
              <a:rPr lang="nl-NL" sz="6000" dirty="0" err="1"/>
              <a:t>work</a:t>
            </a:r>
            <a:r>
              <a:rPr lang="nl-NL" sz="6000" dirty="0"/>
              <a:t> - b</a:t>
            </a:r>
          </a:p>
        </p:txBody>
      </p:sp>
    </p:spTree>
    <p:extLst>
      <p:ext uri="{BB962C8B-B14F-4D97-AF65-F5344CB8AC3E}">
        <p14:creationId xmlns:p14="http://schemas.microsoft.com/office/powerpoint/2010/main" val="272897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4" y="1247887"/>
            <a:ext cx="9382651" cy="3157858"/>
          </a:xfrm>
        </p:spPr>
        <p:txBody>
          <a:bodyPr>
            <a:noAutofit/>
          </a:bodyPr>
          <a:lstStyle/>
          <a:p>
            <a:r>
              <a:rPr lang="nl-NL" sz="3200" b="1" dirty="0"/>
              <a:t>1.Describe </a:t>
            </a:r>
            <a:r>
              <a:rPr lang="nl-NL" sz="3200" b="1" dirty="0" err="1"/>
              <a:t>what</a:t>
            </a:r>
            <a:r>
              <a:rPr lang="nl-NL" sz="3200" b="1" dirty="0"/>
              <a:t> </a:t>
            </a:r>
            <a:r>
              <a:rPr lang="nl-NL" sz="3200" b="1" dirty="0" err="1"/>
              <a:t>you’ve</a:t>
            </a:r>
            <a:r>
              <a:rPr lang="nl-NL" sz="3200" b="1" dirty="0"/>
              <a:t> </a:t>
            </a:r>
            <a:r>
              <a:rPr lang="nl-NL" sz="3200" b="1" dirty="0" err="1"/>
              <a:t>seen</a:t>
            </a:r>
            <a:r>
              <a:rPr lang="nl-NL" sz="3200" b="1" dirty="0"/>
              <a:t>:</a:t>
            </a:r>
            <a:r>
              <a:rPr lang="nl-NL" sz="3200" dirty="0"/>
              <a:t> </a:t>
            </a:r>
            <a:endParaRPr lang="nl-NL" sz="3200" b="1" dirty="0"/>
          </a:p>
          <a:p>
            <a:r>
              <a:rPr lang="nl-NL" sz="3200" b="1" dirty="0"/>
              <a:t>2. Say </a:t>
            </a:r>
            <a:r>
              <a:rPr lang="nl-NL" sz="3200" b="1" dirty="0" err="1"/>
              <a:t>why</a:t>
            </a:r>
            <a:r>
              <a:rPr lang="nl-NL" sz="3200" b="1" dirty="0"/>
              <a:t> </a:t>
            </a:r>
            <a:r>
              <a:rPr lang="nl-NL" sz="3200" b="1" dirty="0" err="1"/>
              <a:t>it</a:t>
            </a:r>
            <a:r>
              <a:rPr lang="nl-NL" sz="3200" b="1" dirty="0"/>
              <a:t> </a:t>
            </a:r>
            <a:r>
              <a:rPr lang="nl-NL" sz="3200" b="1" dirty="0" err="1"/>
              <a:t>bothers</a:t>
            </a:r>
            <a:r>
              <a:rPr lang="nl-NL" sz="3200" b="1" dirty="0"/>
              <a:t> </a:t>
            </a:r>
            <a:r>
              <a:rPr lang="nl-NL" sz="3200" b="1" dirty="0" err="1"/>
              <a:t>you</a:t>
            </a:r>
            <a:endParaRPr lang="nl-NL" sz="3200" b="1" dirty="0"/>
          </a:p>
          <a:p>
            <a:r>
              <a:rPr lang="nl-NL" sz="3200" b="1" dirty="0"/>
              <a:t>3. Say </a:t>
            </a:r>
            <a:r>
              <a:rPr lang="nl-NL" sz="3200" b="1" dirty="0" err="1"/>
              <a:t>the</a:t>
            </a:r>
            <a:r>
              <a:rPr lang="nl-NL" sz="3200" b="1" dirty="0"/>
              <a:t> </a:t>
            </a:r>
            <a:r>
              <a:rPr lang="nl-NL" sz="3200" b="1" dirty="0" err="1"/>
              <a:t>result</a:t>
            </a:r>
            <a:r>
              <a:rPr lang="nl-NL" sz="3200" b="1" dirty="0"/>
              <a:t> </a:t>
            </a:r>
            <a:r>
              <a:rPr lang="nl-NL" sz="3200" b="1" dirty="0" err="1"/>
              <a:t>you’d</a:t>
            </a:r>
            <a:r>
              <a:rPr lang="nl-NL" sz="3200" b="1" dirty="0"/>
              <a:t> like</a:t>
            </a:r>
          </a:p>
          <a:p>
            <a:r>
              <a:rPr lang="nl-NL" sz="3200" b="1" dirty="0"/>
              <a:t>4. </a:t>
            </a:r>
            <a:r>
              <a:rPr lang="nl-NL" sz="3200" b="1" dirty="0" err="1"/>
              <a:t>Ask</a:t>
            </a:r>
            <a:r>
              <a:rPr lang="nl-NL" sz="3200" b="1" dirty="0"/>
              <a:t> </a:t>
            </a:r>
            <a:r>
              <a:rPr lang="nl-NL" sz="3200" b="1" dirty="0" err="1"/>
              <a:t>the</a:t>
            </a:r>
            <a:r>
              <a:rPr lang="nl-NL" sz="3200" b="1" dirty="0"/>
              <a:t> person </a:t>
            </a:r>
            <a:r>
              <a:rPr lang="nl-NL" sz="3200" b="1" dirty="0" err="1"/>
              <a:t>to</a:t>
            </a:r>
            <a:r>
              <a:rPr lang="nl-NL" sz="3200" b="1" dirty="0"/>
              <a:t> </a:t>
            </a:r>
            <a:r>
              <a:rPr lang="nl-NL" sz="3200" b="1" dirty="0" err="1"/>
              <a:t>give</a:t>
            </a:r>
            <a:r>
              <a:rPr lang="nl-NL" sz="3200" b="1" dirty="0"/>
              <a:t> </a:t>
            </a:r>
            <a:r>
              <a:rPr lang="nl-NL" sz="3200" b="1" dirty="0" err="1"/>
              <a:t>you</a:t>
            </a:r>
            <a:r>
              <a:rPr lang="nl-NL" sz="3200" b="1" dirty="0"/>
              <a:t> </a:t>
            </a:r>
            <a:r>
              <a:rPr lang="nl-NL" sz="3200" b="1" dirty="0" err="1"/>
              <a:t>some</a:t>
            </a:r>
            <a:r>
              <a:rPr lang="nl-NL" sz="3200" b="1" dirty="0"/>
              <a:t> </a:t>
            </a:r>
            <a:r>
              <a:rPr lang="nl-NL" sz="3200" b="1" dirty="0" err="1"/>
              <a:t>ideas</a:t>
            </a:r>
            <a:r>
              <a:rPr lang="nl-NL" sz="3200" b="1" dirty="0"/>
              <a:t> on </a:t>
            </a:r>
            <a:r>
              <a:rPr lang="nl-NL" sz="3200" b="1" dirty="0" err="1"/>
              <a:t>how</a:t>
            </a:r>
            <a:r>
              <a:rPr lang="nl-NL" sz="3200" b="1" dirty="0"/>
              <a:t> </a:t>
            </a:r>
            <a:r>
              <a:rPr lang="nl-NL" sz="3200" b="1" dirty="0" err="1"/>
              <a:t>to</a:t>
            </a:r>
            <a:r>
              <a:rPr lang="nl-NL" sz="3200" b="1" dirty="0"/>
              <a:t> </a:t>
            </a:r>
            <a:r>
              <a:rPr lang="nl-NL" sz="3200" b="1" dirty="0" err="1"/>
              <a:t>resolve</a:t>
            </a:r>
            <a:r>
              <a:rPr lang="nl-NL" sz="3200" b="1" dirty="0"/>
              <a:t> </a:t>
            </a:r>
            <a:r>
              <a:rPr lang="nl-NL" sz="3200" b="1" dirty="0" err="1"/>
              <a:t>the</a:t>
            </a:r>
            <a:r>
              <a:rPr lang="nl-NL" sz="3200" b="1" dirty="0"/>
              <a:t> </a:t>
            </a:r>
            <a:r>
              <a:rPr lang="nl-NL" sz="3200" b="1" dirty="0" err="1"/>
              <a:t>problem</a:t>
            </a:r>
            <a:endParaRPr lang="nl-NL" sz="3200" b="1" dirty="0"/>
          </a:p>
          <a:p>
            <a:endParaRPr lang="nl-NL" sz="3200" dirty="0"/>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488558" y="343169"/>
            <a:ext cx="10253169" cy="668050"/>
          </a:xfrm>
        </p:spPr>
        <p:txBody>
          <a:bodyPr>
            <a:normAutofit fontScale="90000"/>
          </a:bodyPr>
          <a:lstStyle/>
          <a:p>
            <a:r>
              <a:rPr lang="nl-NL" sz="6000" dirty="0" err="1"/>
              <a:t>Four</a:t>
            </a:r>
            <a:r>
              <a:rPr lang="nl-NL" sz="6000" dirty="0"/>
              <a:t> steps of </a:t>
            </a:r>
            <a:r>
              <a:rPr lang="nl-NL" sz="6000" dirty="0" err="1"/>
              <a:t>constructive</a:t>
            </a:r>
            <a:r>
              <a:rPr lang="nl-NL" sz="6000" dirty="0"/>
              <a:t> feedback</a:t>
            </a:r>
          </a:p>
        </p:txBody>
      </p:sp>
    </p:spTree>
    <p:extLst>
      <p:ext uri="{BB962C8B-B14F-4D97-AF65-F5344CB8AC3E}">
        <p14:creationId xmlns:p14="http://schemas.microsoft.com/office/powerpoint/2010/main" val="153434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4" y="1247887"/>
            <a:ext cx="9382651" cy="4408634"/>
          </a:xfrm>
        </p:spPr>
        <p:txBody>
          <a:bodyPr>
            <a:noAutofit/>
          </a:bodyPr>
          <a:lstStyle/>
          <a:p>
            <a:r>
              <a:rPr lang="nl-NL" sz="2900" i="1" dirty="0"/>
              <a:t>For </a:t>
            </a:r>
            <a:r>
              <a:rPr lang="nl-NL" sz="2900" i="1" dirty="0" err="1"/>
              <a:t>example</a:t>
            </a:r>
            <a:r>
              <a:rPr lang="nl-NL" sz="2900" i="1" dirty="0"/>
              <a:t>: At school, </a:t>
            </a:r>
            <a:r>
              <a:rPr lang="nl-NL" sz="2900" i="1" dirty="0" err="1"/>
              <a:t>one</a:t>
            </a:r>
            <a:r>
              <a:rPr lang="nl-NL" sz="2900" i="1" dirty="0"/>
              <a:t> of </a:t>
            </a:r>
            <a:r>
              <a:rPr lang="nl-NL" sz="2900" i="1" dirty="0" err="1"/>
              <a:t>the</a:t>
            </a:r>
            <a:r>
              <a:rPr lang="nl-NL" sz="2900" i="1" dirty="0"/>
              <a:t> members of </a:t>
            </a:r>
            <a:r>
              <a:rPr lang="nl-NL" sz="2900" i="1" dirty="0" err="1"/>
              <a:t>your</a:t>
            </a:r>
            <a:r>
              <a:rPr lang="nl-NL" sz="2900" i="1" dirty="0"/>
              <a:t> </a:t>
            </a:r>
            <a:r>
              <a:rPr lang="nl-NL" sz="2900" i="1" dirty="0" err="1"/>
              <a:t>group</a:t>
            </a:r>
            <a:r>
              <a:rPr lang="nl-NL" sz="2900" i="1" dirty="0"/>
              <a:t> </a:t>
            </a:r>
            <a:r>
              <a:rPr lang="nl-NL" sz="2900" i="1" dirty="0" err="1"/>
              <a:t>always</a:t>
            </a:r>
            <a:r>
              <a:rPr lang="nl-NL" sz="2900" i="1" dirty="0"/>
              <a:t> hands in his </a:t>
            </a:r>
            <a:r>
              <a:rPr lang="nl-NL" sz="2900" i="1" dirty="0" err="1"/>
              <a:t>work</a:t>
            </a:r>
            <a:r>
              <a:rPr lang="nl-NL" sz="2900" i="1" dirty="0"/>
              <a:t> late.</a:t>
            </a:r>
            <a:endParaRPr lang="nl-NL" sz="2900" b="1" i="1" dirty="0"/>
          </a:p>
          <a:p>
            <a:r>
              <a:rPr lang="nl-NL" sz="2900" b="1" dirty="0"/>
              <a:t>1.Describe </a:t>
            </a:r>
            <a:r>
              <a:rPr lang="nl-NL" sz="2900" b="1" dirty="0" err="1"/>
              <a:t>what</a:t>
            </a:r>
            <a:r>
              <a:rPr lang="nl-NL" sz="2900" b="1" dirty="0"/>
              <a:t> </a:t>
            </a:r>
            <a:r>
              <a:rPr lang="nl-NL" sz="2900" b="1" dirty="0" err="1"/>
              <a:t>you’ve</a:t>
            </a:r>
            <a:r>
              <a:rPr lang="nl-NL" sz="2900" b="1" dirty="0"/>
              <a:t> </a:t>
            </a:r>
            <a:r>
              <a:rPr lang="nl-NL" sz="2900" b="1" dirty="0" err="1"/>
              <a:t>seen</a:t>
            </a:r>
            <a:r>
              <a:rPr lang="nl-NL" sz="2900" b="1" dirty="0"/>
              <a:t>:</a:t>
            </a:r>
            <a:r>
              <a:rPr lang="nl-NL" sz="2900" dirty="0"/>
              <a:t> Harry over </a:t>
            </a:r>
            <a:r>
              <a:rPr lang="nl-NL" sz="2900" dirty="0" err="1"/>
              <a:t>the</a:t>
            </a:r>
            <a:r>
              <a:rPr lang="nl-NL" sz="2900" dirty="0"/>
              <a:t> last </a:t>
            </a:r>
            <a:r>
              <a:rPr lang="nl-NL" sz="2900" dirty="0" err="1"/>
              <a:t>two</a:t>
            </a:r>
            <a:r>
              <a:rPr lang="nl-NL" sz="2900" dirty="0"/>
              <a:t> </a:t>
            </a:r>
            <a:r>
              <a:rPr lang="nl-NL" sz="2900" dirty="0" err="1"/>
              <a:t>months</a:t>
            </a:r>
            <a:r>
              <a:rPr lang="nl-NL" sz="2900" dirty="0"/>
              <a:t> </a:t>
            </a:r>
            <a:r>
              <a:rPr lang="nl-NL" sz="2900" dirty="0" err="1"/>
              <a:t>I’ve</a:t>
            </a:r>
            <a:r>
              <a:rPr lang="nl-NL" sz="2900" dirty="0"/>
              <a:t> </a:t>
            </a:r>
            <a:r>
              <a:rPr lang="nl-NL" sz="2900" dirty="0" err="1"/>
              <a:t>noticed</a:t>
            </a:r>
            <a:r>
              <a:rPr lang="nl-NL" sz="2900" dirty="0"/>
              <a:t> </a:t>
            </a:r>
            <a:r>
              <a:rPr lang="nl-NL" sz="2900" dirty="0" err="1"/>
              <a:t>that</a:t>
            </a:r>
            <a:r>
              <a:rPr lang="nl-NL" sz="2900" dirty="0"/>
              <a:t> </a:t>
            </a:r>
            <a:r>
              <a:rPr lang="nl-NL" sz="2900" dirty="0" err="1"/>
              <a:t>you</a:t>
            </a:r>
            <a:r>
              <a:rPr lang="nl-NL" sz="2900" dirty="0"/>
              <a:t> hand in </a:t>
            </a:r>
            <a:r>
              <a:rPr lang="nl-NL" sz="2900" dirty="0" err="1"/>
              <a:t>your</a:t>
            </a:r>
            <a:r>
              <a:rPr lang="nl-NL" sz="2900" dirty="0"/>
              <a:t> </a:t>
            </a:r>
            <a:r>
              <a:rPr lang="nl-NL" sz="2900" dirty="0" err="1"/>
              <a:t>work</a:t>
            </a:r>
            <a:r>
              <a:rPr lang="nl-NL" sz="2900" dirty="0"/>
              <a:t> late.</a:t>
            </a:r>
            <a:endParaRPr lang="nl-NL" sz="2900" b="1" dirty="0"/>
          </a:p>
          <a:p>
            <a:r>
              <a:rPr lang="nl-NL" sz="2900" b="1" dirty="0"/>
              <a:t>2. Say </a:t>
            </a:r>
            <a:r>
              <a:rPr lang="nl-NL" sz="2900" b="1" dirty="0" err="1"/>
              <a:t>why</a:t>
            </a:r>
            <a:r>
              <a:rPr lang="nl-NL" sz="2900" b="1" dirty="0"/>
              <a:t> </a:t>
            </a:r>
            <a:r>
              <a:rPr lang="nl-NL" sz="2900" b="1" dirty="0" err="1"/>
              <a:t>it</a:t>
            </a:r>
            <a:r>
              <a:rPr lang="nl-NL" sz="2900" b="1" dirty="0"/>
              <a:t> </a:t>
            </a:r>
            <a:r>
              <a:rPr lang="nl-NL" sz="2900" b="1" dirty="0" err="1"/>
              <a:t>bothers</a:t>
            </a:r>
            <a:r>
              <a:rPr lang="nl-NL" sz="2900" b="1" dirty="0"/>
              <a:t> </a:t>
            </a:r>
            <a:r>
              <a:rPr lang="nl-NL" sz="2900" b="1" dirty="0" err="1"/>
              <a:t>you</a:t>
            </a:r>
            <a:r>
              <a:rPr lang="nl-NL" sz="2900" b="1" dirty="0"/>
              <a:t>: </a:t>
            </a:r>
            <a:r>
              <a:rPr lang="nl-NL" sz="2900" dirty="0" err="1"/>
              <a:t>I’m</a:t>
            </a:r>
            <a:r>
              <a:rPr lang="nl-NL" sz="2900" dirty="0"/>
              <a:t> </a:t>
            </a:r>
            <a:r>
              <a:rPr lang="nl-NL" sz="2900" dirty="0" err="1"/>
              <a:t>concerned</a:t>
            </a:r>
            <a:r>
              <a:rPr lang="nl-NL" sz="2900" dirty="0"/>
              <a:t> </a:t>
            </a:r>
            <a:r>
              <a:rPr lang="nl-NL" sz="2900" dirty="0" err="1"/>
              <a:t>about</a:t>
            </a:r>
            <a:r>
              <a:rPr lang="nl-NL" sz="2900" dirty="0"/>
              <a:t> </a:t>
            </a:r>
            <a:r>
              <a:rPr lang="nl-NL" sz="2900" dirty="0" err="1"/>
              <a:t>this</a:t>
            </a:r>
            <a:r>
              <a:rPr lang="nl-NL" sz="2900" dirty="0"/>
              <a:t> </a:t>
            </a:r>
            <a:r>
              <a:rPr lang="nl-NL" sz="2900" dirty="0" err="1"/>
              <a:t>because</a:t>
            </a:r>
            <a:r>
              <a:rPr lang="nl-NL" sz="2900" dirty="0"/>
              <a:t> </a:t>
            </a:r>
            <a:r>
              <a:rPr lang="nl-NL" sz="2900" dirty="0" err="1"/>
              <a:t>if</a:t>
            </a:r>
            <a:r>
              <a:rPr lang="nl-NL" sz="2900" dirty="0"/>
              <a:t> we </a:t>
            </a:r>
            <a:r>
              <a:rPr lang="nl-NL" sz="2900" dirty="0" err="1"/>
              <a:t>don’t</a:t>
            </a:r>
            <a:r>
              <a:rPr lang="nl-NL" sz="2900" dirty="0"/>
              <a:t> meet </a:t>
            </a:r>
            <a:r>
              <a:rPr lang="nl-NL" sz="2900" dirty="0" err="1"/>
              <a:t>our</a:t>
            </a:r>
            <a:r>
              <a:rPr lang="nl-NL" sz="2900" dirty="0"/>
              <a:t> deadline, </a:t>
            </a:r>
            <a:r>
              <a:rPr lang="nl-NL" sz="2900" dirty="0" err="1"/>
              <a:t>we’ll</a:t>
            </a:r>
            <a:r>
              <a:rPr lang="nl-NL" sz="2900" dirty="0"/>
              <a:t> </a:t>
            </a:r>
            <a:r>
              <a:rPr lang="nl-NL" sz="2900" dirty="0" err="1"/>
              <a:t>fail</a:t>
            </a:r>
            <a:r>
              <a:rPr lang="nl-NL" sz="2900" dirty="0"/>
              <a:t> </a:t>
            </a:r>
            <a:r>
              <a:rPr lang="nl-NL" sz="2900" dirty="0" err="1"/>
              <a:t>this</a:t>
            </a:r>
            <a:r>
              <a:rPr lang="nl-NL" sz="2900" dirty="0"/>
              <a:t> class.</a:t>
            </a:r>
            <a:endParaRPr lang="nl-NL" sz="2900" b="1" dirty="0"/>
          </a:p>
          <a:p>
            <a:r>
              <a:rPr lang="nl-NL" sz="2900" b="1" dirty="0"/>
              <a:t>3. Say </a:t>
            </a:r>
            <a:r>
              <a:rPr lang="nl-NL" sz="2900" b="1" dirty="0" err="1"/>
              <a:t>the</a:t>
            </a:r>
            <a:r>
              <a:rPr lang="nl-NL" sz="2900" b="1" dirty="0"/>
              <a:t> </a:t>
            </a:r>
            <a:r>
              <a:rPr lang="nl-NL" sz="2900" b="1" dirty="0" err="1"/>
              <a:t>result</a:t>
            </a:r>
            <a:r>
              <a:rPr lang="nl-NL" sz="2900" b="1" dirty="0"/>
              <a:t> </a:t>
            </a:r>
            <a:r>
              <a:rPr lang="nl-NL" sz="2900" b="1" dirty="0" err="1"/>
              <a:t>you’d</a:t>
            </a:r>
            <a:r>
              <a:rPr lang="nl-NL" sz="2900" b="1" dirty="0"/>
              <a:t> like: </a:t>
            </a:r>
            <a:r>
              <a:rPr lang="nl-NL" sz="2900" dirty="0" err="1"/>
              <a:t>the</a:t>
            </a:r>
            <a:r>
              <a:rPr lang="nl-NL" sz="2900" dirty="0"/>
              <a:t> </a:t>
            </a:r>
            <a:r>
              <a:rPr lang="nl-NL" sz="2900" dirty="0" err="1"/>
              <a:t>group</a:t>
            </a:r>
            <a:r>
              <a:rPr lang="nl-NL" sz="2900" dirty="0"/>
              <a:t> </a:t>
            </a:r>
            <a:r>
              <a:rPr lang="nl-NL" sz="2900" dirty="0" err="1"/>
              <a:t>and</a:t>
            </a:r>
            <a:r>
              <a:rPr lang="nl-NL" sz="2900" dirty="0"/>
              <a:t> I </a:t>
            </a:r>
            <a:r>
              <a:rPr lang="nl-NL" sz="2900" dirty="0" err="1"/>
              <a:t>need</a:t>
            </a:r>
            <a:r>
              <a:rPr lang="nl-NL" sz="2900" dirty="0"/>
              <a:t> </a:t>
            </a:r>
            <a:r>
              <a:rPr lang="nl-NL" sz="2900" dirty="0" err="1"/>
              <a:t>your</a:t>
            </a:r>
            <a:r>
              <a:rPr lang="nl-NL" sz="2900" dirty="0"/>
              <a:t> </a:t>
            </a:r>
            <a:r>
              <a:rPr lang="nl-NL" sz="2900" dirty="0" err="1"/>
              <a:t>work</a:t>
            </a:r>
            <a:r>
              <a:rPr lang="nl-NL" sz="2900" dirty="0"/>
              <a:t> on time.</a:t>
            </a:r>
            <a:endParaRPr lang="nl-NL" sz="2900" b="1" dirty="0"/>
          </a:p>
          <a:p>
            <a:r>
              <a:rPr lang="nl-NL" sz="2900" b="1" dirty="0"/>
              <a:t>4. </a:t>
            </a:r>
            <a:r>
              <a:rPr lang="nl-NL" sz="2900" b="1" dirty="0" err="1"/>
              <a:t>Ask</a:t>
            </a:r>
            <a:r>
              <a:rPr lang="nl-NL" sz="2900" b="1" dirty="0"/>
              <a:t> </a:t>
            </a:r>
            <a:r>
              <a:rPr lang="nl-NL" sz="2900" b="1" dirty="0" err="1"/>
              <a:t>the</a:t>
            </a:r>
            <a:r>
              <a:rPr lang="nl-NL" sz="2900" b="1" dirty="0"/>
              <a:t> person </a:t>
            </a:r>
            <a:r>
              <a:rPr lang="nl-NL" sz="2900" b="1" dirty="0" err="1"/>
              <a:t>to</a:t>
            </a:r>
            <a:r>
              <a:rPr lang="nl-NL" sz="2900" b="1" dirty="0"/>
              <a:t> </a:t>
            </a:r>
            <a:r>
              <a:rPr lang="nl-NL" sz="2900" b="1" dirty="0" err="1"/>
              <a:t>give</a:t>
            </a:r>
            <a:r>
              <a:rPr lang="nl-NL" sz="2900" b="1" dirty="0"/>
              <a:t> </a:t>
            </a:r>
            <a:r>
              <a:rPr lang="nl-NL" sz="2900" b="1" dirty="0" err="1"/>
              <a:t>you</a:t>
            </a:r>
            <a:r>
              <a:rPr lang="nl-NL" sz="2900" b="1" dirty="0"/>
              <a:t> </a:t>
            </a:r>
            <a:r>
              <a:rPr lang="nl-NL" sz="2900" b="1" dirty="0" err="1"/>
              <a:t>some</a:t>
            </a:r>
            <a:r>
              <a:rPr lang="nl-NL" sz="2900" b="1" dirty="0"/>
              <a:t> </a:t>
            </a:r>
            <a:r>
              <a:rPr lang="nl-NL" sz="2900" b="1" dirty="0" err="1"/>
              <a:t>ideas</a:t>
            </a:r>
            <a:r>
              <a:rPr lang="nl-NL" sz="2900" b="1" dirty="0"/>
              <a:t> on </a:t>
            </a:r>
            <a:r>
              <a:rPr lang="nl-NL" sz="2900" b="1" dirty="0" err="1"/>
              <a:t>how</a:t>
            </a:r>
            <a:r>
              <a:rPr lang="nl-NL" sz="2900" b="1" dirty="0"/>
              <a:t> </a:t>
            </a:r>
            <a:r>
              <a:rPr lang="nl-NL" sz="2900" b="1" dirty="0" err="1"/>
              <a:t>to</a:t>
            </a:r>
            <a:r>
              <a:rPr lang="nl-NL" sz="2900" b="1" dirty="0"/>
              <a:t> </a:t>
            </a:r>
            <a:r>
              <a:rPr lang="nl-NL" sz="2900" b="1" dirty="0" err="1"/>
              <a:t>resolve</a:t>
            </a:r>
            <a:r>
              <a:rPr lang="nl-NL" sz="2900" b="1" dirty="0"/>
              <a:t> </a:t>
            </a:r>
            <a:r>
              <a:rPr lang="nl-NL" sz="2900" b="1" dirty="0" err="1"/>
              <a:t>the</a:t>
            </a:r>
            <a:r>
              <a:rPr lang="nl-NL" sz="2900" b="1" dirty="0"/>
              <a:t> </a:t>
            </a:r>
            <a:r>
              <a:rPr lang="nl-NL" sz="2900" b="1" dirty="0" err="1"/>
              <a:t>problem</a:t>
            </a:r>
            <a:r>
              <a:rPr lang="nl-NL" sz="2900" b="1" dirty="0"/>
              <a:t>: </a:t>
            </a:r>
            <a:r>
              <a:rPr lang="nl-NL" sz="2900" dirty="0"/>
              <a:t>Harry, </a:t>
            </a:r>
            <a:r>
              <a:rPr lang="nl-NL" sz="2900" dirty="0" err="1"/>
              <a:t>what</a:t>
            </a:r>
            <a:r>
              <a:rPr lang="nl-NL" sz="2900" dirty="0"/>
              <a:t> </a:t>
            </a:r>
            <a:r>
              <a:rPr lang="nl-NL" sz="2900" dirty="0" err="1"/>
              <a:t>can</a:t>
            </a:r>
            <a:r>
              <a:rPr lang="nl-NL" sz="2900" dirty="0"/>
              <a:t> we do </a:t>
            </a:r>
            <a:r>
              <a:rPr lang="nl-NL" sz="2900" dirty="0" err="1"/>
              <a:t>to</a:t>
            </a:r>
            <a:r>
              <a:rPr lang="nl-NL" sz="2900" dirty="0"/>
              <a:t> </a:t>
            </a:r>
            <a:r>
              <a:rPr lang="nl-NL" sz="2900" dirty="0" err="1"/>
              <a:t>resolve</a:t>
            </a:r>
            <a:r>
              <a:rPr lang="nl-NL" sz="2900" dirty="0"/>
              <a:t> </a:t>
            </a:r>
            <a:r>
              <a:rPr lang="nl-NL" sz="2900" dirty="0" err="1"/>
              <a:t>this</a:t>
            </a:r>
            <a:r>
              <a:rPr lang="nl-NL" sz="2900" dirty="0"/>
              <a:t> </a:t>
            </a:r>
            <a:r>
              <a:rPr lang="nl-NL" sz="2900" dirty="0" err="1"/>
              <a:t>problem</a:t>
            </a:r>
            <a:r>
              <a:rPr lang="nl-NL" sz="2900" dirty="0"/>
              <a:t>?</a:t>
            </a:r>
          </a:p>
          <a:p>
            <a:endParaRPr lang="nl-NL" sz="3200" b="1" dirty="0"/>
          </a:p>
          <a:p>
            <a:endParaRPr lang="nl-NL" sz="3200" dirty="0"/>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488558" y="343169"/>
            <a:ext cx="10253169" cy="668050"/>
          </a:xfrm>
        </p:spPr>
        <p:txBody>
          <a:bodyPr>
            <a:normAutofit fontScale="90000"/>
          </a:bodyPr>
          <a:lstStyle/>
          <a:p>
            <a:r>
              <a:rPr lang="nl-NL" sz="6000" dirty="0" err="1"/>
              <a:t>Four</a:t>
            </a:r>
            <a:r>
              <a:rPr lang="nl-NL" sz="6000" dirty="0"/>
              <a:t> steps of </a:t>
            </a:r>
            <a:r>
              <a:rPr lang="nl-NL" sz="6000" dirty="0" err="1"/>
              <a:t>constructive</a:t>
            </a:r>
            <a:r>
              <a:rPr lang="nl-NL" sz="6000" dirty="0"/>
              <a:t> feedback</a:t>
            </a:r>
          </a:p>
        </p:txBody>
      </p:sp>
    </p:spTree>
    <p:extLst>
      <p:ext uri="{BB962C8B-B14F-4D97-AF65-F5344CB8AC3E}">
        <p14:creationId xmlns:p14="http://schemas.microsoft.com/office/powerpoint/2010/main" val="2465081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50814" y="1800154"/>
            <a:ext cx="9382651" cy="3599121"/>
          </a:xfrm>
        </p:spPr>
        <p:txBody>
          <a:bodyPr>
            <a:noAutofit/>
          </a:bodyPr>
          <a:lstStyle/>
          <a:p>
            <a:r>
              <a:rPr lang="nl-NL" sz="2900" i="1" dirty="0" err="1"/>
              <a:t>Situation</a:t>
            </a:r>
            <a:r>
              <a:rPr lang="nl-NL" sz="2900" i="1" dirty="0"/>
              <a:t>: </a:t>
            </a:r>
            <a:r>
              <a:rPr lang="nl-NL" sz="2900" i="1" dirty="0" err="1"/>
              <a:t>During</a:t>
            </a:r>
            <a:r>
              <a:rPr lang="nl-NL" sz="2900" i="1" dirty="0"/>
              <a:t> </a:t>
            </a:r>
            <a:r>
              <a:rPr lang="nl-NL" sz="2900" i="1" dirty="0" err="1"/>
              <a:t>your</a:t>
            </a:r>
            <a:r>
              <a:rPr lang="nl-NL" sz="2900" i="1" dirty="0"/>
              <a:t> </a:t>
            </a:r>
            <a:r>
              <a:rPr lang="nl-NL" sz="2900" i="1" dirty="0" err="1"/>
              <a:t>internship</a:t>
            </a:r>
            <a:r>
              <a:rPr lang="nl-NL" sz="2900" i="1" dirty="0"/>
              <a:t>, </a:t>
            </a:r>
            <a:r>
              <a:rPr lang="nl-NL" sz="2900" i="1" dirty="0" err="1"/>
              <a:t>your</a:t>
            </a:r>
            <a:r>
              <a:rPr lang="nl-NL" sz="2900" i="1" dirty="0"/>
              <a:t> coach never has time </a:t>
            </a:r>
            <a:r>
              <a:rPr lang="nl-NL" sz="2900" i="1" dirty="0" err="1"/>
              <a:t>to</a:t>
            </a:r>
            <a:r>
              <a:rPr lang="nl-NL" sz="2900" i="1" dirty="0"/>
              <a:t> </a:t>
            </a:r>
            <a:r>
              <a:rPr lang="nl-NL" sz="2900" i="1" dirty="0" err="1"/>
              <a:t>answer</a:t>
            </a:r>
            <a:r>
              <a:rPr lang="nl-NL" sz="2900" i="1" dirty="0"/>
              <a:t> </a:t>
            </a:r>
            <a:r>
              <a:rPr lang="nl-NL" sz="2900" i="1" dirty="0" err="1"/>
              <a:t>your</a:t>
            </a:r>
            <a:r>
              <a:rPr lang="nl-NL" sz="2900" i="1" dirty="0"/>
              <a:t> </a:t>
            </a:r>
            <a:r>
              <a:rPr lang="nl-NL" sz="2900" i="1" dirty="0" err="1"/>
              <a:t>questions</a:t>
            </a:r>
            <a:r>
              <a:rPr lang="nl-NL" sz="2900" i="1" dirty="0"/>
              <a:t>.</a:t>
            </a:r>
            <a:endParaRPr lang="nl-NL" sz="2900" b="1" i="1" dirty="0"/>
          </a:p>
          <a:p>
            <a:r>
              <a:rPr lang="nl-NL" sz="2900" b="1" dirty="0"/>
              <a:t>1.Describe </a:t>
            </a:r>
            <a:r>
              <a:rPr lang="nl-NL" sz="2900" b="1" dirty="0" err="1"/>
              <a:t>what</a:t>
            </a:r>
            <a:r>
              <a:rPr lang="nl-NL" sz="2900" b="1" dirty="0"/>
              <a:t> </a:t>
            </a:r>
            <a:r>
              <a:rPr lang="nl-NL" sz="2900" b="1" dirty="0" err="1"/>
              <a:t>you’ve</a:t>
            </a:r>
            <a:r>
              <a:rPr lang="nl-NL" sz="2900" b="1" dirty="0"/>
              <a:t> </a:t>
            </a:r>
            <a:r>
              <a:rPr lang="nl-NL" sz="2900" b="1" dirty="0" err="1"/>
              <a:t>seen</a:t>
            </a:r>
            <a:endParaRPr lang="nl-NL" sz="2900" b="1" dirty="0"/>
          </a:p>
          <a:p>
            <a:r>
              <a:rPr lang="nl-NL" sz="2900" b="1" dirty="0"/>
              <a:t>2. Say </a:t>
            </a:r>
            <a:r>
              <a:rPr lang="nl-NL" sz="2900" b="1" dirty="0" err="1"/>
              <a:t>why</a:t>
            </a:r>
            <a:r>
              <a:rPr lang="nl-NL" sz="2900" b="1" dirty="0"/>
              <a:t> </a:t>
            </a:r>
            <a:r>
              <a:rPr lang="nl-NL" sz="2900" b="1" dirty="0" err="1"/>
              <a:t>it</a:t>
            </a:r>
            <a:r>
              <a:rPr lang="nl-NL" sz="2900" b="1" dirty="0"/>
              <a:t> </a:t>
            </a:r>
            <a:r>
              <a:rPr lang="nl-NL" sz="2900" b="1" dirty="0" err="1"/>
              <a:t>bothers</a:t>
            </a:r>
            <a:r>
              <a:rPr lang="nl-NL" sz="2900" b="1" dirty="0"/>
              <a:t> </a:t>
            </a:r>
            <a:r>
              <a:rPr lang="nl-NL" sz="2900" b="1" dirty="0" err="1"/>
              <a:t>you</a:t>
            </a:r>
            <a:endParaRPr lang="nl-NL" sz="2900" b="1" dirty="0"/>
          </a:p>
          <a:p>
            <a:r>
              <a:rPr lang="nl-NL" sz="2900" b="1" dirty="0"/>
              <a:t>3. Say </a:t>
            </a:r>
            <a:r>
              <a:rPr lang="nl-NL" sz="2900" b="1" dirty="0" err="1"/>
              <a:t>the</a:t>
            </a:r>
            <a:r>
              <a:rPr lang="nl-NL" sz="2900" b="1" dirty="0"/>
              <a:t> </a:t>
            </a:r>
            <a:r>
              <a:rPr lang="nl-NL" sz="2900" b="1" dirty="0" err="1"/>
              <a:t>result</a:t>
            </a:r>
            <a:r>
              <a:rPr lang="nl-NL" sz="2900" b="1" dirty="0"/>
              <a:t> </a:t>
            </a:r>
            <a:r>
              <a:rPr lang="nl-NL" sz="2900" b="1" dirty="0" err="1"/>
              <a:t>you’d</a:t>
            </a:r>
            <a:r>
              <a:rPr lang="nl-NL" sz="2900" b="1" dirty="0"/>
              <a:t> like</a:t>
            </a:r>
          </a:p>
          <a:p>
            <a:r>
              <a:rPr lang="nl-NL" sz="2900" b="1" dirty="0"/>
              <a:t>4. </a:t>
            </a:r>
            <a:r>
              <a:rPr lang="nl-NL" sz="2900" b="1" dirty="0" err="1"/>
              <a:t>Ask</a:t>
            </a:r>
            <a:r>
              <a:rPr lang="nl-NL" sz="2900" b="1" dirty="0"/>
              <a:t> </a:t>
            </a:r>
            <a:r>
              <a:rPr lang="nl-NL" sz="2900" b="1" dirty="0" err="1"/>
              <a:t>the</a:t>
            </a:r>
            <a:r>
              <a:rPr lang="nl-NL" sz="2900" b="1" dirty="0"/>
              <a:t> person </a:t>
            </a:r>
            <a:r>
              <a:rPr lang="nl-NL" sz="2900" b="1" dirty="0" err="1"/>
              <a:t>to</a:t>
            </a:r>
            <a:r>
              <a:rPr lang="nl-NL" sz="2900" b="1" dirty="0"/>
              <a:t> </a:t>
            </a:r>
            <a:r>
              <a:rPr lang="nl-NL" sz="2900" b="1" dirty="0" err="1"/>
              <a:t>give</a:t>
            </a:r>
            <a:r>
              <a:rPr lang="nl-NL" sz="2900" b="1" dirty="0"/>
              <a:t> </a:t>
            </a:r>
            <a:r>
              <a:rPr lang="nl-NL" sz="2900" b="1" dirty="0" err="1"/>
              <a:t>you</a:t>
            </a:r>
            <a:r>
              <a:rPr lang="nl-NL" sz="2900" b="1" dirty="0"/>
              <a:t> </a:t>
            </a:r>
            <a:r>
              <a:rPr lang="nl-NL" sz="2900" b="1" dirty="0" err="1"/>
              <a:t>some</a:t>
            </a:r>
            <a:r>
              <a:rPr lang="nl-NL" sz="2900" b="1" dirty="0"/>
              <a:t> </a:t>
            </a:r>
            <a:r>
              <a:rPr lang="nl-NL" sz="2900" b="1" dirty="0" err="1"/>
              <a:t>ideas</a:t>
            </a:r>
            <a:r>
              <a:rPr lang="nl-NL" sz="2900" b="1" dirty="0"/>
              <a:t> on </a:t>
            </a:r>
            <a:r>
              <a:rPr lang="nl-NL" sz="2900" b="1" dirty="0" err="1"/>
              <a:t>how</a:t>
            </a:r>
            <a:r>
              <a:rPr lang="nl-NL" sz="2900" b="1" dirty="0"/>
              <a:t> </a:t>
            </a:r>
            <a:r>
              <a:rPr lang="nl-NL" sz="2900" b="1" dirty="0" err="1"/>
              <a:t>to</a:t>
            </a:r>
            <a:r>
              <a:rPr lang="nl-NL" sz="2900" b="1" dirty="0"/>
              <a:t> </a:t>
            </a:r>
            <a:r>
              <a:rPr lang="nl-NL" sz="2900" b="1" dirty="0" err="1"/>
              <a:t>resolve</a:t>
            </a:r>
            <a:r>
              <a:rPr lang="nl-NL" sz="2900" b="1" dirty="0"/>
              <a:t> </a:t>
            </a:r>
            <a:r>
              <a:rPr lang="nl-NL" sz="2900" b="1" dirty="0" err="1"/>
              <a:t>the</a:t>
            </a:r>
            <a:r>
              <a:rPr lang="nl-NL" sz="2900" b="1" dirty="0"/>
              <a:t> </a:t>
            </a:r>
            <a:r>
              <a:rPr lang="nl-NL" sz="2900" b="1" dirty="0" err="1"/>
              <a:t>problem</a:t>
            </a:r>
            <a:endParaRPr lang="nl-NL" sz="2900" dirty="0"/>
          </a:p>
          <a:p>
            <a:endParaRPr lang="nl-NL" sz="3200" b="1" dirty="0"/>
          </a:p>
          <a:p>
            <a:endParaRPr lang="nl-NL" sz="3200" dirty="0"/>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530121" y="841933"/>
            <a:ext cx="10253169" cy="668050"/>
          </a:xfrm>
        </p:spPr>
        <p:txBody>
          <a:bodyPr>
            <a:normAutofit fontScale="90000"/>
          </a:bodyPr>
          <a:lstStyle/>
          <a:p>
            <a:r>
              <a:rPr lang="nl-NL" sz="6000" dirty="0" err="1"/>
              <a:t>Dealing</a:t>
            </a:r>
            <a:r>
              <a:rPr lang="nl-NL" sz="6000" dirty="0"/>
              <a:t> </a:t>
            </a:r>
            <a:r>
              <a:rPr lang="nl-NL" sz="6000" dirty="0" err="1"/>
              <a:t>with</a:t>
            </a:r>
            <a:r>
              <a:rPr lang="nl-NL" sz="6000" dirty="0"/>
              <a:t> </a:t>
            </a:r>
            <a:r>
              <a:rPr lang="nl-NL" sz="6000" dirty="0" err="1"/>
              <a:t>problems</a:t>
            </a:r>
            <a:endParaRPr lang="nl-NL" sz="6000" dirty="0"/>
          </a:p>
        </p:txBody>
      </p:sp>
    </p:spTree>
    <p:extLst>
      <p:ext uri="{BB962C8B-B14F-4D97-AF65-F5344CB8AC3E}">
        <p14:creationId xmlns:p14="http://schemas.microsoft.com/office/powerpoint/2010/main" val="401199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26101" y="1985505"/>
            <a:ext cx="9382651" cy="3599121"/>
          </a:xfrm>
        </p:spPr>
        <p:txBody>
          <a:bodyPr>
            <a:noAutofit/>
          </a:bodyPr>
          <a:lstStyle/>
          <a:p>
            <a:r>
              <a:rPr lang="nl-NL" sz="2900" i="1" dirty="0" err="1"/>
              <a:t>Situation</a:t>
            </a:r>
            <a:r>
              <a:rPr lang="nl-NL" sz="2900" i="1" dirty="0"/>
              <a:t>: </a:t>
            </a:r>
            <a:r>
              <a:rPr lang="nl-NL" sz="2900" i="1" dirty="0" err="1"/>
              <a:t>During</a:t>
            </a:r>
            <a:r>
              <a:rPr lang="nl-NL" sz="2900" i="1" dirty="0"/>
              <a:t> </a:t>
            </a:r>
            <a:r>
              <a:rPr lang="nl-NL" sz="2900" i="1" dirty="0" err="1"/>
              <a:t>your</a:t>
            </a:r>
            <a:r>
              <a:rPr lang="nl-NL" sz="2900" i="1" dirty="0"/>
              <a:t> </a:t>
            </a:r>
            <a:r>
              <a:rPr lang="nl-NL" sz="2900" i="1" dirty="0" err="1"/>
              <a:t>internship</a:t>
            </a:r>
            <a:r>
              <a:rPr lang="nl-NL" sz="2900" i="1" dirty="0"/>
              <a:t>, </a:t>
            </a:r>
            <a:r>
              <a:rPr lang="nl-NL" sz="2900" i="1" dirty="0" err="1"/>
              <a:t>your</a:t>
            </a:r>
            <a:r>
              <a:rPr lang="nl-NL" sz="2900" i="1" dirty="0"/>
              <a:t> </a:t>
            </a:r>
            <a:r>
              <a:rPr lang="nl-NL" sz="2900" i="1" dirty="0" err="1"/>
              <a:t>colleague</a:t>
            </a:r>
            <a:r>
              <a:rPr lang="nl-NL" sz="2900" i="1" dirty="0"/>
              <a:t> </a:t>
            </a:r>
            <a:r>
              <a:rPr lang="nl-NL" sz="2900" i="1" dirty="0" err="1"/>
              <a:t>frequently</a:t>
            </a:r>
            <a:r>
              <a:rPr lang="nl-NL" sz="2900" i="1" dirty="0"/>
              <a:t> has </a:t>
            </a:r>
            <a:r>
              <a:rPr lang="nl-NL" sz="2900" i="1" dirty="0" err="1"/>
              <a:t>loud</a:t>
            </a:r>
            <a:r>
              <a:rPr lang="nl-NL" sz="2900" i="1" dirty="0"/>
              <a:t> </a:t>
            </a:r>
            <a:r>
              <a:rPr lang="nl-NL" sz="2900" i="1" dirty="0" err="1"/>
              <a:t>phone</a:t>
            </a:r>
            <a:r>
              <a:rPr lang="nl-NL" sz="2900" i="1" dirty="0"/>
              <a:t> </a:t>
            </a:r>
            <a:r>
              <a:rPr lang="nl-NL" sz="2900" i="1" dirty="0" err="1"/>
              <a:t>conversations</a:t>
            </a:r>
            <a:r>
              <a:rPr lang="nl-NL" sz="2900" i="1" dirty="0"/>
              <a:t>. As a </a:t>
            </a:r>
            <a:r>
              <a:rPr lang="nl-NL" sz="2900" i="1" dirty="0" err="1"/>
              <a:t>result</a:t>
            </a:r>
            <a:r>
              <a:rPr lang="nl-NL" sz="2900" i="1" dirty="0"/>
              <a:t>, </a:t>
            </a:r>
            <a:r>
              <a:rPr lang="nl-NL" sz="2900" i="1" dirty="0" err="1"/>
              <a:t>you</a:t>
            </a:r>
            <a:r>
              <a:rPr lang="nl-NL" sz="2900" i="1" dirty="0"/>
              <a:t> </a:t>
            </a:r>
            <a:r>
              <a:rPr lang="nl-NL" sz="2900" i="1" dirty="0" err="1"/>
              <a:t>cannot</a:t>
            </a:r>
            <a:r>
              <a:rPr lang="nl-NL" sz="2900" i="1" dirty="0"/>
              <a:t> </a:t>
            </a:r>
            <a:r>
              <a:rPr lang="nl-NL" sz="2900" i="1" dirty="0" err="1"/>
              <a:t>concentrate</a:t>
            </a:r>
            <a:r>
              <a:rPr lang="nl-NL" sz="2900" i="1" dirty="0"/>
              <a:t> on </a:t>
            </a:r>
            <a:r>
              <a:rPr lang="nl-NL" sz="2900" i="1" dirty="0" err="1"/>
              <a:t>your</a:t>
            </a:r>
            <a:r>
              <a:rPr lang="nl-NL" sz="2900" i="1" dirty="0"/>
              <a:t> </a:t>
            </a:r>
            <a:r>
              <a:rPr lang="nl-NL" sz="2900" i="1" dirty="0" err="1"/>
              <a:t>work</a:t>
            </a:r>
            <a:r>
              <a:rPr lang="nl-NL" sz="2900" i="1" dirty="0"/>
              <a:t>.</a:t>
            </a:r>
            <a:endParaRPr lang="nl-NL" sz="2900" b="1" i="1" dirty="0"/>
          </a:p>
          <a:p>
            <a:r>
              <a:rPr lang="nl-NL" sz="2900" b="1" dirty="0"/>
              <a:t>1.Describe </a:t>
            </a:r>
            <a:r>
              <a:rPr lang="nl-NL" sz="2900" b="1" dirty="0" err="1"/>
              <a:t>what</a:t>
            </a:r>
            <a:r>
              <a:rPr lang="nl-NL" sz="2900" b="1" dirty="0"/>
              <a:t> </a:t>
            </a:r>
            <a:r>
              <a:rPr lang="nl-NL" sz="2900" b="1" dirty="0" err="1"/>
              <a:t>you’ve</a:t>
            </a:r>
            <a:r>
              <a:rPr lang="nl-NL" sz="2900" b="1" dirty="0"/>
              <a:t> </a:t>
            </a:r>
            <a:r>
              <a:rPr lang="nl-NL" sz="2900" b="1" dirty="0" err="1"/>
              <a:t>seen</a:t>
            </a:r>
            <a:endParaRPr lang="nl-NL" sz="2900" b="1" dirty="0"/>
          </a:p>
          <a:p>
            <a:r>
              <a:rPr lang="nl-NL" sz="2900" b="1" dirty="0"/>
              <a:t>2. Say </a:t>
            </a:r>
            <a:r>
              <a:rPr lang="nl-NL" sz="2900" b="1" dirty="0" err="1"/>
              <a:t>why</a:t>
            </a:r>
            <a:r>
              <a:rPr lang="nl-NL" sz="2900" b="1" dirty="0"/>
              <a:t> </a:t>
            </a:r>
            <a:r>
              <a:rPr lang="nl-NL" sz="2900" b="1" dirty="0" err="1"/>
              <a:t>it</a:t>
            </a:r>
            <a:r>
              <a:rPr lang="nl-NL" sz="2900" b="1" dirty="0"/>
              <a:t> </a:t>
            </a:r>
            <a:r>
              <a:rPr lang="nl-NL" sz="2900" b="1" dirty="0" err="1"/>
              <a:t>bothers</a:t>
            </a:r>
            <a:r>
              <a:rPr lang="nl-NL" sz="2900" b="1" dirty="0"/>
              <a:t> </a:t>
            </a:r>
            <a:r>
              <a:rPr lang="nl-NL" sz="2900" b="1" dirty="0" err="1"/>
              <a:t>you</a:t>
            </a:r>
            <a:endParaRPr lang="nl-NL" sz="2900" b="1" dirty="0"/>
          </a:p>
          <a:p>
            <a:r>
              <a:rPr lang="nl-NL" sz="2900" b="1" dirty="0"/>
              <a:t>3. Say </a:t>
            </a:r>
            <a:r>
              <a:rPr lang="nl-NL" sz="2900" b="1" dirty="0" err="1"/>
              <a:t>the</a:t>
            </a:r>
            <a:r>
              <a:rPr lang="nl-NL" sz="2900" b="1" dirty="0"/>
              <a:t> </a:t>
            </a:r>
            <a:r>
              <a:rPr lang="nl-NL" sz="2900" b="1" dirty="0" err="1"/>
              <a:t>result</a:t>
            </a:r>
            <a:r>
              <a:rPr lang="nl-NL" sz="2900" b="1" dirty="0"/>
              <a:t> </a:t>
            </a:r>
            <a:r>
              <a:rPr lang="nl-NL" sz="2900" b="1" dirty="0" err="1"/>
              <a:t>you’d</a:t>
            </a:r>
            <a:r>
              <a:rPr lang="nl-NL" sz="2900" b="1" dirty="0"/>
              <a:t> like</a:t>
            </a:r>
          </a:p>
          <a:p>
            <a:r>
              <a:rPr lang="nl-NL" sz="2900" b="1" dirty="0"/>
              <a:t>4. </a:t>
            </a:r>
            <a:r>
              <a:rPr lang="nl-NL" sz="2900" b="1" dirty="0" err="1"/>
              <a:t>Ask</a:t>
            </a:r>
            <a:r>
              <a:rPr lang="nl-NL" sz="2900" b="1" dirty="0"/>
              <a:t> </a:t>
            </a:r>
            <a:r>
              <a:rPr lang="nl-NL" sz="2900" b="1" dirty="0" err="1"/>
              <a:t>the</a:t>
            </a:r>
            <a:r>
              <a:rPr lang="nl-NL" sz="2900" b="1" dirty="0"/>
              <a:t> person </a:t>
            </a:r>
            <a:r>
              <a:rPr lang="nl-NL" sz="2900" b="1" dirty="0" err="1"/>
              <a:t>to</a:t>
            </a:r>
            <a:r>
              <a:rPr lang="nl-NL" sz="2900" b="1" dirty="0"/>
              <a:t> </a:t>
            </a:r>
            <a:r>
              <a:rPr lang="nl-NL" sz="2900" b="1" dirty="0" err="1"/>
              <a:t>give</a:t>
            </a:r>
            <a:r>
              <a:rPr lang="nl-NL" sz="2900" b="1" dirty="0"/>
              <a:t> </a:t>
            </a:r>
            <a:r>
              <a:rPr lang="nl-NL" sz="2900" b="1" dirty="0" err="1"/>
              <a:t>you</a:t>
            </a:r>
            <a:r>
              <a:rPr lang="nl-NL" sz="2900" b="1" dirty="0"/>
              <a:t> </a:t>
            </a:r>
            <a:r>
              <a:rPr lang="nl-NL" sz="2900" b="1" dirty="0" err="1"/>
              <a:t>some</a:t>
            </a:r>
            <a:r>
              <a:rPr lang="nl-NL" sz="2900" b="1" dirty="0"/>
              <a:t> </a:t>
            </a:r>
            <a:r>
              <a:rPr lang="nl-NL" sz="2900" b="1" dirty="0" err="1"/>
              <a:t>ideas</a:t>
            </a:r>
            <a:r>
              <a:rPr lang="nl-NL" sz="2900" b="1" dirty="0"/>
              <a:t> on </a:t>
            </a:r>
            <a:r>
              <a:rPr lang="nl-NL" sz="2900" b="1" dirty="0" err="1"/>
              <a:t>how</a:t>
            </a:r>
            <a:r>
              <a:rPr lang="nl-NL" sz="2900" b="1" dirty="0"/>
              <a:t> </a:t>
            </a:r>
            <a:r>
              <a:rPr lang="nl-NL" sz="2900" b="1" dirty="0" err="1"/>
              <a:t>to</a:t>
            </a:r>
            <a:r>
              <a:rPr lang="nl-NL" sz="2900" b="1" dirty="0"/>
              <a:t> </a:t>
            </a:r>
            <a:r>
              <a:rPr lang="nl-NL" sz="2900" b="1" dirty="0" err="1"/>
              <a:t>resolve</a:t>
            </a:r>
            <a:r>
              <a:rPr lang="nl-NL" sz="2900" b="1" dirty="0"/>
              <a:t> </a:t>
            </a:r>
            <a:r>
              <a:rPr lang="nl-NL" sz="2900" b="1" dirty="0" err="1"/>
              <a:t>the</a:t>
            </a:r>
            <a:r>
              <a:rPr lang="nl-NL" sz="2900" b="1" dirty="0"/>
              <a:t> </a:t>
            </a:r>
            <a:r>
              <a:rPr lang="nl-NL" sz="2900" b="1" dirty="0" err="1"/>
              <a:t>problem</a:t>
            </a:r>
            <a:endParaRPr lang="nl-NL" sz="2900" dirty="0"/>
          </a:p>
          <a:p>
            <a:endParaRPr lang="nl-NL" sz="3200" b="1" dirty="0"/>
          </a:p>
          <a:p>
            <a:endParaRPr lang="nl-NL" sz="3200" dirty="0"/>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530121" y="841933"/>
            <a:ext cx="10253169" cy="668050"/>
          </a:xfrm>
        </p:spPr>
        <p:txBody>
          <a:bodyPr>
            <a:normAutofit fontScale="90000"/>
          </a:bodyPr>
          <a:lstStyle/>
          <a:p>
            <a:r>
              <a:rPr lang="nl-NL" sz="6000" dirty="0" err="1"/>
              <a:t>Dealing</a:t>
            </a:r>
            <a:r>
              <a:rPr lang="nl-NL" sz="6000" dirty="0"/>
              <a:t> </a:t>
            </a:r>
            <a:r>
              <a:rPr lang="nl-NL" sz="6000" dirty="0" err="1"/>
              <a:t>with</a:t>
            </a:r>
            <a:r>
              <a:rPr lang="nl-NL" sz="6000" dirty="0"/>
              <a:t> </a:t>
            </a:r>
            <a:r>
              <a:rPr lang="nl-NL" sz="6000" dirty="0" err="1"/>
              <a:t>problems</a:t>
            </a:r>
            <a:endParaRPr lang="nl-NL" sz="6000" dirty="0"/>
          </a:p>
        </p:txBody>
      </p:sp>
    </p:spTree>
    <p:extLst>
      <p:ext uri="{BB962C8B-B14F-4D97-AF65-F5344CB8AC3E}">
        <p14:creationId xmlns:p14="http://schemas.microsoft.com/office/powerpoint/2010/main" val="1926857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806032" cy="4068392"/>
          </a:xfrm>
        </p:spPr>
        <p:txBody>
          <a:bodyPr>
            <a:noAutofit/>
          </a:bodyPr>
          <a:lstStyle/>
          <a:p>
            <a:r>
              <a:rPr lang="nl-NL" sz="2400" dirty="0"/>
              <a:t>A2 11032NK</a:t>
            </a:r>
          </a:p>
          <a:p>
            <a:r>
              <a:rPr lang="nl-NL" sz="2400" dirty="0"/>
              <a:t>B1 11033NK</a:t>
            </a:r>
          </a:p>
          <a:p>
            <a:r>
              <a:rPr lang="nl-NL" sz="2400" dirty="0"/>
              <a:t>B2 11049NK</a:t>
            </a:r>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t>gps</a:t>
            </a:r>
          </a:p>
        </p:txBody>
      </p:sp>
    </p:spTree>
    <p:extLst>
      <p:ext uri="{BB962C8B-B14F-4D97-AF65-F5344CB8AC3E}">
        <p14:creationId xmlns:p14="http://schemas.microsoft.com/office/powerpoint/2010/main" val="248465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lstStyle/>
          <a:p>
            <a:r>
              <a:rPr lang="nl-NL" dirty="0"/>
              <a:t>i</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6" name="Afbeelding 5">
            <a:extLst>
              <a:ext uri="{FF2B5EF4-FFF2-40B4-BE49-F238E27FC236}">
                <a16:creationId xmlns:a16="http://schemas.microsoft.com/office/drawing/2014/main" id="{5411BF9B-CFC3-DC4C-9C76-B8588D640068}"/>
              </a:ext>
            </a:extLst>
          </p:cNvPr>
          <p:cNvPicPr>
            <a:picLocks noChangeAspect="1"/>
          </p:cNvPicPr>
          <p:nvPr/>
        </p:nvPicPr>
        <p:blipFill>
          <a:blip r:embed="rId2"/>
          <a:stretch>
            <a:fillRect/>
          </a:stretch>
        </p:blipFill>
        <p:spPr>
          <a:xfrm>
            <a:off x="0" y="-438066"/>
            <a:ext cx="12192000" cy="7734132"/>
          </a:xfrm>
          <a:prstGeom prst="rect">
            <a:avLst/>
          </a:prstGeom>
        </p:spPr>
      </p:pic>
      <p:cxnSp>
        <p:nvCxnSpPr>
          <p:cNvPr id="8" name="Rechte verbindingslijn met pijl 7">
            <a:extLst>
              <a:ext uri="{FF2B5EF4-FFF2-40B4-BE49-F238E27FC236}">
                <a16:creationId xmlns:a16="http://schemas.microsoft.com/office/drawing/2014/main" id="{60BAC890-2620-9942-BC2A-4CDFA9F421D1}"/>
              </a:ext>
            </a:extLst>
          </p:cNvPr>
          <p:cNvCxnSpPr>
            <a:cxnSpLocks/>
          </p:cNvCxnSpPr>
          <p:nvPr/>
        </p:nvCxnSpPr>
        <p:spPr>
          <a:xfrm flipH="1">
            <a:off x="914401" y="111210"/>
            <a:ext cx="642551" cy="5684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048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sz="6000" dirty="0"/>
              <a:t>I – altijd met een hoofdletter</a:t>
            </a:r>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6" name="Afbeelding 5">
            <a:extLst>
              <a:ext uri="{FF2B5EF4-FFF2-40B4-BE49-F238E27FC236}">
                <a16:creationId xmlns:a16="http://schemas.microsoft.com/office/drawing/2014/main" id="{FC003B56-503C-854C-851F-5A2C633A0A47}"/>
              </a:ext>
            </a:extLst>
          </p:cNvPr>
          <p:cNvPicPr>
            <a:picLocks noChangeAspect="1"/>
          </p:cNvPicPr>
          <p:nvPr/>
        </p:nvPicPr>
        <p:blipFill>
          <a:blip r:embed="rId2"/>
          <a:stretch>
            <a:fillRect/>
          </a:stretch>
        </p:blipFill>
        <p:spPr>
          <a:xfrm>
            <a:off x="-1" y="-141222"/>
            <a:ext cx="12382985" cy="6999222"/>
          </a:xfrm>
          <a:prstGeom prst="rect">
            <a:avLst/>
          </a:prstGeom>
        </p:spPr>
      </p:pic>
    </p:spTree>
    <p:extLst>
      <p:ext uri="{BB962C8B-B14F-4D97-AF65-F5344CB8AC3E}">
        <p14:creationId xmlns:p14="http://schemas.microsoft.com/office/powerpoint/2010/main" val="88148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lstStyle/>
          <a:p>
            <a:r>
              <a:rPr lang="nl-NL" dirty="0" err="1"/>
              <a:t>To</a:t>
            </a:r>
            <a:r>
              <a:rPr lang="nl-NL" dirty="0"/>
              <a:t>/</a:t>
            </a:r>
            <a:r>
              <a:rPr lang="nl-NL" dirty="0" err="1"/>
              <a:t>too</a:t>
            </a:r>
            <a:r>
              <a:rPr lang="nl-NL" dirty="0"/>
              <a:t>/</a:t>
            </a:r>
            <a:r>
              <a:rPr lang="nl-NL" dirty="0" err="1"/>
              <a:t>two</a:t>
            </a:r>
            <a:endParaRPr lang="nl-NL" dirty="0"/>
          </a:p>
        </p:txBody>
      </p:sp>
      <p:sp>
        <p:nvSpPr>
          <p:cNvPr id="3" name="Tijdelijke aanduiding voor tekst 2">
            <a:extLst>
              <a:ext uri="{FF2B5EF4-FFF2-40B4-BE49-F238E27FC236}">
                <a16:creationId xmlns:a16="http://schemas.microsoft.com/office/drawing/2014/main" id="{572C59A3-8E48-B744-9649-663DD3941869}"/>
              </a:ext>
            </a:extLst>
          </p:cNvPr>
          <p:cNvSpPr>
            <a:spLocks noGrp="1"/>
          </p:cNvSpPr>
          <p:nvPr>
            <p:ph type="body" idx="1"/>
          </p:nvPr>
        </p:nvSpPr>
        <p:spPr/>
        <p:txBody>
          <a:bodyPr/>
          <a:lstStyle/>
          <a:p>
            <a:endParaRPr lang="nl-NL"/>
          </a:p>
        </p:txBody>
      </p:sp>
      <p:pic>
        <p:nvPicPr>
          <p:cNvPr id="5" name="Afbeelding 4">
            <a:extLst>
              <a:ext uri="{FF2B5EF4-FFF2-40B4-BE49-F238E27FC236}">
                <a16:creationId xmlns:a16="http://schemas.microsoft.com/office/drawing/2014/main" id="{8C79C564-DD48-314C-BABE-B4B8A227F0E1}"/>
              </a:ext>
            </a:extLst>
          </p:cNvPr>
          <p:cNvPicPr>
            <a:picLocks noChangeAspect="1"/>
          </p:cNvPicPr>
          <p:nvPr/>
        </p:nvPicPr>
        <p:blipFill>
          <a:blip r:embed="rId2"/>
          <a:stretch>
            <a:fillRect/>
          </a:stretch>
        </p:blipFill>
        <p:spPr>
          <a:xfrm>
            <a:off x="34780" y="0"/>
            <a:ext cx="12122440" cy="6858000"/>
          </a:xfrm>
          <a:prstGeom prst="rect">
            <a:avLst/>
          </a:prstGeom>
        </p:spPr>
      </p:pic>
      <p:pic>
        <p:nvPicPr>
          <p:cNvPr id="6" name="Afbeelding 5">
            <a:extLst>
              <a:ext uri="{FF2B5EF4-FFF2-40B4-BE49-F238E27FC236}">
                <a16:creationId xmlns:a16="http://schemas.microsoft.com/office/drawing/2014/main" id="{BD6DE330-511F-9143-8BC4-91ADC25C0B43}"/>
              </a:ext>
            </a:extLst>
          </p:cNvPr>
          <p:cNvPicPr>
            <a:picLocks noChangeAspect="1"/>
          </p:cNvPicPr>
          <p:nvPr/>
        </p:nvPicPr>
        <p:blipFill>
          <a:blip r:embed="rId3"/>
          <a:stretch>
            <a:fillRect/>
          </a:stretch>
        </p:blipFill>
        <p:spPr>
          <a:xfrm>
            <a:off x="62096" y="0"/>
            <a:ext cx="12067807" cy="6858000"/>
          </a:xfrm>
          <a:prstGeom prst="rect">
            <a:avLst/>
          </a:prstGeom>
        </p:spPr>
      </p:pic>
    </p:spTree>
    <p:extLst>
      <p:ext uri="{BB962C8B-B14F-4D97-AF65-F5344CB8AC3E}">
        <p14:creationId xmlns:p14="http://schemas.microsoft.com/office/powerpoint/2010/main" val="247170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marL="457200" indent="-457200">
              <a:lnSpc>
                <a:spcPct val="100000"/>
              </a:lnSpc>
              <a:buFont typeface="+mj-lt"/>
              <a:buAutoNum type="arabicPeriod"/>
            </a:pPr>
            <a:endParaRPr lang="nl-NL" sz="2400" dirty="0"/>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solidFill>
                  <a:schemeClr val="tx1"/>
                </a:solidFill>
              </a:rPr>
              <a:t>Problemen op het werk – A2</a:t>
            </a:r>
          </a:p>
        </p:txBody>
      </p:sp>
      <p:graphicFrame>
        <p:nvGraphicFramePr>
          <p:cNvPr id="3" name="Tabel 2">
            <a:extLst>
              <a:ext uri="{FF2B5EF4-FFF2-40B4-BE49-F238E27FC236}">
                <a16:creationId xmlns:a16="http://schemas.microsoft.com/office/drawing/2014/main" id="{221FC467-5035-D843-B579-300B88B2E281}"/>
              </a:ext>
            </a:extLst>
          </p:cNvPr>
          <p:cNvGraphicFramePr>
            <a:graphicFrameLocks noGrp="1"/>
          </p:cNvGraphicFramePr>
          <p:nvPr>
            <p:extLst/>
          </p:nvPr>
        </p:nvGraphicFramePr>
        <p:xfrm>
          <a:off x="2254422" y="1247887"/>
          <a:ext cx="9410356" cy="5312738"/>
        </p:xfrm>
        <a:graphic>
          <a:graphicData uri="http://schemas.openxmlformats.org/drawingml/2006/table">
            <a:tbl>
              <a:tblPr firstRow="1" bandRow="1">
                <a:tableStyleId>{5C22544A-7EE6-4342-B048-85BDC9FD1C3A}</a:tableStyleId>
              </a:tblPr>
              <a:tblGrid>
                <a:gridCol w="4245232">
                  <a:extLst>
                    <a:ext uri="{9D8B030D-6E8A-4147-A177-3AD203B41FA5}">
                      <a16:colId xmlns:a16="http://schemas.microsoft.com/office/drawing/2014/main" val="1223978072"/>
                    </a:ext>
                  </a:extLst>
                </a:gridCol>
                <a:gridCol w="5165124">
                  <a:extLst>
                    <a:ext uri="{9D8B030D-6E8A-4147-A177-3AD203B41FA5}">
                      <a16:colId xmlns:a16="http://schemas.microsoft.com/office/drawing/2014/main" val="3751572771"/>
                    </a:ext>
                  </a:extLst>
                </a:gridCol>
              </a:tblGrid>
              <a:tr h="370840">
                <a:tc>
                  <a:txBody>
                    <a:bodyPr/>
                    <a:lstStyle/>
                    <a:p>
                      <a:pPr>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NL</a:t>
                      </a:r>
                    </a:p>
                  </a:txBody>
                  <a:tcPr marL="68580" marR="68580" marT="0" marB="0"/>
                </a:tc>
                <a:tc>
                  <a:txBody>
                    <a:bodyPr/>
                    <a:lstStyle/>
                    <a:p>
                      <a:pPr>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EN</a:t>
                      </a:r>
                    </a:p>
                  </a:txBody>
                  <a:tcPr marL="68580" marR="68580" marT="0" marB="0"/>
                </a:tc>
                <a:extLst>
                  <a:ext uri="{0D108BD9-81ED-4DB2-BD59-A6C34878D82A}">
                    <a16:rowId xmlns:a16="http://schemas.microsoft.com/office/drawing/2014/main" val="3226422701"/>
                  </a:ext>
                </a:extLst>
              </a:tr>
              <a:tr h="370840">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John, ik heb een probleem.</a:t>
                      </a:r>
                    </a:p>
                  </a:txBody>
                  <a:tcPr marL="68580" marR="68580" marT="0" marB="0"/>
                </a:tc>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John,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I’ve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got</a:t>
                      </a:r>
                      <a:r>
                        <a:rPr lang="nl-NL" sz="2400" dirty="0">
                          <a:effectLst/>
                          <a:latin typeface="Calibri" panose="020F0502020204030204" pitchFamily="34" charset="0"/>
                          <a:ea typeface="Calibri" panose="020F0502020204030204" pitchFamily="34" charset="0"/>
                          <a:cs typeface="Times New Roman" panose="02020603050405020304" pitchFamily="18" charset="0"/>
                        </a:rPr>
                        <a:t> a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problem</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184376209"/>
                  </a:ext>
                </a:extLst>
              </a:tr>
              <a:tr h="370840">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Kan ik je even spreken, John?</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nl-NL" sz="2400" dirty="0">
                          <a:effectLst/>
                          <a:latin typeface="Calibri" panose="020F0502020204030204" pitchFamily="34" charset="0"/>
                          <a:ea typeface="Calibri" panose="020F0502020204030204" pitchFamily="34" charset="0"/>
                          <a:cs typeface="Times New Roman" panose="02020603050405020304" pitchFamily="18" charset="0"/>
                        </a:rPr>
                        <a:t> I have a word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with</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John?</a:t>
                      </a:r>
                    </a:p>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2400" dirty="0">
                          <a:effectLst/>
                          <a:latin typeface="Calibri" panose="020F0502020204030204" pitchFamily="34" charset="0"/>
                          <a:ea typeface="Calibri" panose="020F0502020204030204" pitchFamily="34" charset="0"/>
                          <a:cs typeface="Times New Roman" panose="02020603050405020304" pitchFamily="18" charset="0"/>
                        </a:rPr>
                        <a:t> I talk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2400" dirty="0">
                          <a:effectLst/>
                          <a:latin typeface="Calibri" panose="020F0502020204030204" pitchFamily="34" charset="0"/>
                          <a:ea typeface="Calibri" panose="020F0502020204030204" pitchFamily="34" charset="0"/>
                          <a:cs typeface="Times New Roman" panose="02020603050405020304" pitchFamily="18" charset="0"/>
                        </a:rPr>
                        <a:t> a second, John?</a:t>
                      </a:r>
                    </a:p>
                  </a:txBody>
                  <a:tcPr marL="68580" marR="68580" marT="0" marB="0"/>
                </a:tc>
                <a:extLst>
                  <a:ext uri="{0D108BD9-81ED-4DB2-BD59-A6C34878D82A}">
                    <a16:rowId xmlns:a16="http://schemas.microsoft.com/office/drawing/2014/main" val="938519139"/>
                  </a:ext>
                </a:extLst>
              </a:tr>
              <a:tr h="370840">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Natuurlijk, waarover wil je me spreken?</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Sure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what</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would</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like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dirty="0">
                          <a:effectLst/>
                          <a:latin typeface="Calibri" panose="020F0502020204030204" pitchFamily="34" charset="0"/>
                          <a:ea typeface="Calibri" panose="020F0502020204030204" pitchFamily="34" charset="0"/>
                          <a:cs typeface="Times New Roman" panose="02020603050405020304" pitchFamily="18" charset="0"/>
                        </a:rPr>
                        <a:t> talk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about</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570176190"/>
                  </a:ext>
                </a:extLst>
              </a:tr>
              <a:tr h="317925">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Ik zou je graag even willen spreken over…</a:t>
                      </a:r>
                    </a:p>
                  </a:txBody>
                  <a:tcPr marL="68580" marR="68580" marT="0" marB="0"/>
                </a:tc>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I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would</a:t>
                      </a:r>
                      <a:r>
                        <a:rPr lang="nl-NL" sz="2400" dirty="0">
                          <a:effectLst/>
                          <a:latin typeface="Calibri" panose="020F0502020204030204" pitchFamily="34" charset="0"/>
                          <a:ea typeface="Calibri" panose="020F0502020204030204" pitchFamily="34" charset="0"/>
                          <a:cs typeface="Times New Roman" panose="02020603050405020304" pitchFamily="18" charset="0"/>
                        </a:rPr>
                        <a:t> like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dirty="0">
                          <a:effectLst/>
                          <a:latin typeface="Calibri" panose="020F0502020204030204" pitchFamily="34" charset="0"/>
                          <a:ea typeface="Calibri" panose="020F0502020204030204" pitchFamily="34" charset="0"/>
                          <a:cs typeface="Times New Roman" panose="02020603050405020304" pitchFamily="18" charset="0"/>
                        </a:rPr>
                        <a:t> talk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about</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32213984"/>
                  </a:ext>
                </a:extLst>
              </a:tr>
              <a:tr h="467981">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Ik kan wat hulp gebruiken bij …</a:t>
                      </a:r>
                    </a:p>
                  </a:txBody>
                  <a:tcPr marL="68580" marR="68580" marT="0" marB="0"/>
                </a:tc>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I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use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some</a:t>
                      </a:r>
                      <a:r>
                        <a:rPr lang="nl-NL" sz="2400" dirty="0">
                          <a:effectLst/>
                          <a:latin typeface="Calibri" panose="020F0502020204030204" pitchFamily="34" charset="0"/>
                          <a:ea typeface="Calibri" panose="020F0502020204030204" pitchFamily="34" charset="0"/>
                          <a:cs typeface="Times New Roman" panose="02020603050405020304" pitchFamily="18" charset="0"/>
                        </a:rPr>
                        <a:t> help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with</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213949817"/>
                  </a:ext>
                </a:extLst>
              </a:tr>
              <a:tr h="42203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Kan je me adviseren hoe ik…?</a:t>
                      </a:r>
                    </a:p>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Mijn advies is dat je…</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Could</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give</a:t>
                      </a:r>
                      <a:r>
                        <a:rPr lang="nl-NL" sz="2400" dirty="0">
                          <a:effectLst/>
                          <a:latin typeface="Calibri" panose="020F0502020204030204" pitchFamily="34" charset="0"/>
                          <a:ea typeface="Calibri" panose="020F0502020204030204" pitchFamily="34" charset="0"/>
                          <a:cs typeface="Times New Roman" panose="02020603050405020304" pitchFamily="18" charset="0"/>
                        </a:rPr>
                        <a:t> me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some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advice</a:t>
                      </a:r>
                      <a:r>
                        <a:rPr lang="nl-NL" sz="2400" dirty="0">
                          <a:effectLst/>
                          <a:latin typeface="Calibri" panose="020F0502020204030204" pitchFamily="34" charset="0"/>
                          <a:ea typeface="Calibri" panose="020F0502020204030204" pitchFamily="34" charset="0"/>
                          <a:cs typeface="Times New Roman" panose="02020603050405020304" pitchFamily="18" charset="0"/>
                        </a:rPr>
                        <a:t> on….?</a:t>
                      </a:r>
                    </a:p>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My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advice</a:t>
                      </a:r>
                      <a:r>
                        <a:rPr lang="nl-NL" sz="2400" dirty="0">
                          <a:effectLst/>
                          <a:latin typeface="Calibri" panose="020F0502020204030204" pitchFamily="34" charset="0"/>
                          <a:ea typeface="Calibri" panose="020F0502020204030204" pitchFamily="34" charset="0"/>
                          <a:cs typeface="Times New Roman" panose="02020603050405020304" pitchFamily="18" charset="0"/>
                        </a:rPr>
                        <a:t> is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085572316"/>
                  </a:ext>
                </a:extLst>
              </a:tr>
              <a:tr h="445477">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Ik heb net de voorraad gecontroleerd en zag dat….</a:t>
                      </a:r>
                    </a:p>
                  </a:txBody>
                  <a:tcPr marL="68580" marR="68580" marT="0" marB="0"/>
                </a:tc>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I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just</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checked</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supplies</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2400" dirty="0">
                          <a:effectLst/>
                          <a:latin typeface="Calibri" panose="020F0502020204030204" pitchFamily="34" charset="0"/>
                          <a:ea typeface="Calibri" panose="020F0502020204030204" pitchFamily="34" charset="0"/>
                          <a:cs typeface="Times New Roman" panose="02020603050405020304" pitchFamily="18" charset="0"/>
                        </a:rPr>
                        <a:t> found out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537840229"/>
                  </a:ext>
                </a:extLst>
              </a:tr>
              <a:tr h="445477">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De printer is stuk.</a:t>
                      </a:r>
                    </a:p>
                  </a:txBody>
                  <a:tcPr marL="68580" marR="68580" marT="0" marB="0"/>
                </a:tc>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The printer is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broken</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771764971"/>
                  </a:ext>
                </a:extLst>
              </a:tr>
            </a:tbl>
          </a:graphicData>
        </a:graphic>
      </p:graphicFrame>
    </p:spTree>
    <p:extLst>
      <p:ext uri="{BB962C8B-B14F-4D97-AF65-F5344CB8AC3E}">
        <p14:creationId xmlns:p14="http://schemas.microsoft.com/office/powerpoint/2010/main" val="152550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marL="457200" indent="-457200">
              <a:lnSpc>
                <a:spcPct val="100000"/>
              </a:lnSpc>
              <a:buFont typeface="+mj-lt"/>
              <a:buAutoNum type="arabicPeriod"/>
            </a:pPr>
            <a:endParaRPr lang="nl-NL" sz="2400" dirty="0"/>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343169"/>
            <a:ext cx="9574062" cy="668050"/>
          </a:xfrm>
        </p:spPr>
        <p:txBody>
          <a:bodyPr>
            <a:normAutofit fontScale="90000"/>
          </a:bodyPr>
          <a:lstStyle/>
          <a:p>
            <a:r>
              <a:rPr lang="nl-NL" sz="6000" dirty="0">
                <a:solidFill>
                  <a:schemeClr val="tx1"/>
                </a:solidFill>
              </a:rPr>
              <a:t>Iemand bedanken – A2</a:t>
            </a:r>
          </a:p>
        </p:txBody>
      </p:sp>
      <p:graphicFrame>
        <p:nvGraphicFramePr>
          <p:cNvPr id="3" name="Tabel 2">
            <a:extLst>
              <a:ext uri="{FF2B5EF4-FFF2-40B4-BE49-F238E27FC236}">
                <a16:creationId xmlns:a16="http://schemas.microsoft.com/office/drawing/2014/main" id="{221FC467-5035-D843-B579-300B88B2E281}"/>
              </a:ext>
            </a:extLst>
          </p:cNvPr>
          <p:cNvGraphicFramePr>
            <a:graphicFrameLocks noGrp="1"/>
          </p:cNvGraphicFramePr>
          <p:nvPr>
            <p:extLst/>
          </p:nvPr>
        </p:nvGraphicFramePr>
        <p:xfrm>
          <a:off x="2254422" y="1247887"/>
          <a:ext cx="9410356" cy="3307080"/>
        </p:xfrm>
        <a:graphic>
          <a:graphicData uri="http://schemas.openxmlformats.org/drawingml/2006/table">
            <a:tbl>
              <a:tblPr firstRow="1" bandRow="1">
                <a:tableStyleId>{5C22544A-7EE6-4342-B048-85BDC9FD1C3A}</a:tableStyleId>
              </a:tblPr>
              <a:tblGrid>
                <a:gridCol w="4245232">
                  <a:extLst>
                    <a:ext uri="{9D8B030D-6E8A-4147-A177-3AD203B41FA5}">
                      <a16:colId xmlns:a16="http://schemas.microsoft.com/office/drawing/2014/main" val="1223978072"/>
                    </a:ext>
                  </a:extLst>
                </a:gridCol>
                <a:gridCol w="5165124">
                  <a:extLst>
                    <a:ext uri="{9D8B030D-6E8A-4147-A177-3AD203B41FA5}">
                      <a16:colId xmlns:a16="http://schemas.microsoft.com/office/drawing/2014/main" val="3751572771"/>
                    </a:ext>
                  </a:extLst>
                </a:gridCol>
              </a:tblGrid>
              <a:tr h="370840">
                <a:tc>
                  <a:txBody>
                    <a:bodyPr/>
                    <a:lstStyle/>
                    <a:p>
                      <a:pPr>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NL</a:t>
                      </a:r>
                    </a:p>
                  </a:txBody>
                  <a:tcPr marL="68580" marR="68580" marT="0" marB="0"/>
                </a:tc>
                <a:tc>
                  <a:txBody>
                    <a:bodyPr/>
                    <a:lstStyle/>
                    <a:p>
                      <a:pPr>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EN</a:t>
                      </a:r>
                    </a:p>
                  </a:txBody>
                  <a:tcPr marL="68580" marR="68580" marT="0" marB="0"/>
                </a:tc>
                <a:extLst>
                  <a:ext uri="{0D108BD9-81ED-4DB2-BD59-A6C34878D82A}">
                    <a16:rowId xmlns:a16="http://schemas.microsoft.com/office/drawing/2014/main" val="3226422701"/>
                  </a:ext>
                </a:extLst>
              </a:tr>
              <a:tr h="370840">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Bedankt voor je hulp.</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Thank</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your</a:t>
                      </a:r>
                      <a:r>
                        <a:rPr lang="nl-NL" sz="2400" dirty="0">
                          <a:effectLst/>
                          <a:latin typeface="Calibri" panose="020F0502020204030204" pitchFamily="34" charset="0"/>
                          <a:ea typeface="Calibri" panose="020F0502020204030204" pitchFamily="34" charset="0"/>
                          <a:cs typeface="Times New Roman" panose="02020603050405020304" pitchFamily="18" charset="0"/>
                        </a:rPr>
                        <a:t> help.</a:t>
                      </a:r>
                    </a:p>
                  </a:txBody>
                  <a:tcPr marL="68580" marR="68580" marT="0" marB="0"/>
                </a:tc>
                <a:extLst>
                  <a:ext uri="{0D108BD9-81ED-4DB2-BD59-A6C34878D82A}">
                    <a16:rowId xmlns:a16="http://schemas.microsoft.com/office/drawing/2014/main" val="4184376209"/>
                  </a:ext>
                </a:extLst>
              </a:tr>
              <a:tr h="370840">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Ik waardeer je hulp.</a:t>
                      </a:r>
                    </a:p>
                  </a:txBody>
                  <a:tcPr marL="68580" marR="68580" marT="0" marB="0"/>
                </a:tc>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I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appreciate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your</a:t>
                      </a:r>
                      <a:r>
                        <a:rPr lang="nl-NL" sz="2400" dirty="0">
                          <a:effectLst/>
                          <a:latin typeface="Calibri" panose="020F0502020204030204" pitchFamily="34" charset="0"/>
                          <a:ea typeface="Calibri" panose="020F0502020204030204" pitchFamily="34" charset="0"/>
                          <a:cs typeface="Times New Roman" panose="02020603050405020304" pitchFamily="18" charset="0"/>
                        </a:rPr>
                        <a:t> help.</a:t>
                      </a:r>
                    </a:p>
                  </a:txBody>
                  <a:tcPr marL="68580" marR="68580" marT="0" marB="0"/>
                </a:tc>
                <a:extLst>
                  <a:ext uri="{0D108BD9-81ED-4DB2-BD59-A6C34878D82A}">
                    <a16:rowId xmlns:a16="http://schemas.microsoft.com/office/drawing/2014/main" val="938519139"/>
                  </a:ext>
                </a:extLst>
              </a:tr>
              <a:tr h="370840">
                <a:tc>
                  <a:txBody>
                    <a:bodyPr/>
                    <a:lstStyle/>
                    <a:p>
                      <a:pPr>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Als je mij een keer nodig hebt, roep je maar!</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If</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ever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need</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anything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in return, let me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know</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570176190"/>
                  </a:ext>
                </a:extLst>
              </a:tr>
              <a:tr h="317925">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Bedankt voor het advies, daar had ik echt wat aan.</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Thanks</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advice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that</a:t>
                      </a:r>
                      <a:r>
                        <a:rPr lang="nl-NL" sz="2400" dirty="0">
                          <a:effectLst/>
                          <a:latin typeface="Calibri" panose="020F0502020204030204" pitchFamily="34" charset="0"/>
                          <a:ea typeface="Calibri" panose="020F0502020204030204" pitchFamily="34" charset="0"/>
                          <a:cs typeface="Times New Roman" panose="02020603050405020304" pitchFamily="18" charset="0"/>
                        </a:rPr>
                        <a:t> was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very</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helpful</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32213984"/>
                  </a:ext>
                </a:extLst>
              </a:tr>
              <a:tr h="467981">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Bedankt voor het oplossen van het probleem.</a:t>
                      </a:r>
                    </a:p>
                  </a:txBody>
                  <a:tcPr marL="68580" marR="68580" marT="0" marB="0"/>
                </a:tc>
                <a:tc>
                  <a:txBody>
                    <a:bodyPr/>
                    <a:lstStyle/>
                    <a:p>
                      <a:pPr>
                        <a:spcAft>
                          <a:spcPts val="0"/>
                        </a:spcAft>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Thank</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solving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problem</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213949817"/>
                  </a:ext>
                </a:extLst>
              </a:tr>
            </a:tbl>
          </a:graphicData>
        </a:graphic>
      </p:graphicFrame>
    </p:spTree>
    <p:extLst>
      <p:ext uri="{BB962C8B-B14F-4D97-AF65-F5344CB8AC3E}">
        <p14:creationId xmlns:p14="http://schemas.microsoft.com/office/powerpoint/2010/main" val="281571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marL="457200" indent="-457200">
              <a:lnSpc>
                <a:spcPct val="100000"/>
              </a:lnSpc>
              <a:buFont typeface="+mj-lt"/>
              <a:buAutoNum type="arabicPeriod"/>
            </a:pPr>
            <a:endParaRPr lang="nl-NL" sz="2400" dirty="0"/>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2167665" y="783331"/>
            <a:ext cx="9574062" cy="668050"/>
          </a:xfrm>
        </p:spPr>
        <p:txBody>
          <a:bodyPr>
            <a:normAutofit fontScale="90000"/>
          </a:bodyPr>
          <a:lstStyle/>
          <a:p>
            <a:r>
              <a:rPr lang="nl-NL" sz="6000" dirty="0" err="1"/>
              <a:t>Discussing</a:t>
            </a:r>
            <a:r>
              <a:rPr lang="nl-NL" sz="6000" dirty="0"/>
              <a:t> </a:t>
            </a:r>
            <a:r>
              <a:rPr lang="nl-NL" sz="6000" dirty="0" err="1"/>
              <a:t>problems</a:t>
            </a:r>
            <a:r>
              <a:rPr lang="nl-NL" sz="6000" dirty="0"/>
              <a:t> </a:t>
            </a:r>
            <a:br>
              <a:rPr lang="nl-NL" sz="6000" dirty="0"/>
            </a:br>
            <a:r>
              <a:rPr lang="nl-NL" sz="6000" dirty="0"/>
              <a:t>at </a:t>
            </a:r>
            <a:r>
              <a:rPr lang="nl-NL" sz="6000" dirty="0" err="1"/>
              <a:t>work</a:t>
            </a:r>
            <a:r>
              <a:rPr lang="nl-NL" sz="6000" dirty="0"/>
              <a:t> B1</a:t>
            </a:r>
          </a:p>
        </p:txBody>
      </p:sp>
      <p:graphicFrame>
        <p:nvGraphicFramePr>
          <p:cNvPr id="3" name="Tabel 2">
            <a:extLst>
              <a:ext uri="{FF2B5EF4-FFF2-40B4-BE49-F238E27FC236}">
                <a16:creationId xmlns:a16="http://schemas.microsoft.com/office/drawing/2014/main" id="{221FC467-5035-D843-B579-300B88B2E281}"/>
              </a:ext>
            </a:extLst>
          </p:cNvPr>
          <p:cNvGraphicFramePr>
            <a:graphicFrameLocks noGrp="1"/>
          </p:cNvGraphicFramePr>
          <p:nvPr>
            <p:extLst/>
          </p:nvPr>
        </p:nvGraphicFramePr>
        <p:xfrm>
          <a:off x="2167665" y="1915937"/>
          <a:ext cx="7210420" cy="2595880"/>
        </p:xfrm>
        <a:graphic>
          <a:graphicData uri="http://schemas.openxmlformats.org/drawingml/2006/table">
            <a:tbl>
              <a:tblPr firstRow="1" bandRow="1">
                <a:tableStyleId>{5C22544A-7EE6-4342-B048-85BDC9FD1C3A}</a:tableStyleId>
              </a:tblPr>
              <a:tblGrid>
                <a:gridCol w="7210420">
                  <a:extLst>
                    <a:ext uri="{9D8B030D-6E8A-4147-A177-3AD203B41FA5}">
                      <a16:colId xmlns:a16="http://schemas.microsoft.com/office/drawing/2014/main" val="1223978072"/>
                    </a:ext>
                  </a:extLst>
                </a:gridCol>
              </a:tblGrid>
              <a:tr h="370840">
                <a:tc>
                  <a:txBody>
                    <a:bodyPr/>
                    <a:lstStyle/>
                    <a:p>
                      <a:pPr>
                        <a:spcAft>
                          <a:spcPts val="0"/>
                        </a:spcAft>
                      </a:pPr>
                      <a:r>
                        <a:rPr lang="nl-NL" sz="2000" dirty="0" err="1">
                          <a:effectLst/>
                          <a:latin typeface="Calibri" panose="020F0502020204030204" pitchFamily="34" charset="0"/>
                          <a:ea typeface="Calibri" panose="020F0502020204030204" pitchFamily="34" charset="0"/>
                          <a:cs typeface="Times New Roman" panose="02020603050405020304" pitchFamily="18" charset="0"/>
                        </a:rPr>
                        <a:t>Discussing</a:t>
                      </a:r>
                      <a:r>
                        <a:rPr lang="nl-NL" sz="2000" dirty="0">
                          <a:effectLst/>
                          <a:latin typeface="Calibri" panose="020F0502020204030204" pitchFamily="34" charset="0"/>
                          <a:ea typeface="Calibri" panose="020F0502020204030204" pitchFamily="34" charset="0"/>
                          <a:cs typeface="Times New Roman" panose="02020603050405020304" pitchFamily="18" charset="0"/>
                        </a:rPr>
                        <a:t> </a:t>
                      </a:r>
                      <a:r>
                        <a:rPr lang="nl-NL" sz="2000" dirty="0" err="1">
                          <a:effectLst/>
                          <a:latin typeface="Calibri" panose="020F0502020204030204" pitchFamily="34" charset="0"/>
                          <a:ea typeface="Calibri" panose="020F0502020204030204" pitchFamily="34" charset="0"/>
                          <a:cs typeface="Times New Roman" panose="02020603050405020304" pitchFamily="18" charset="0"/>
                        </a:rPr>
                        <a:t>problems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6422701"/>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I’m</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concerned</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about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this</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because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716580352"/>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I’ve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noticed</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that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932250536"/>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need</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974609840"/>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What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we do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resolve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970864009"/>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No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problem</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consider</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done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127882238"/>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Do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have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any</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ideas</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why</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is happening?</a:t>
                      </a:r>
                    </a:p>
                  </a:txBody>
                  <a:tcPr marL="68580" marR="68580" marT="0" marB="0"/>
                </a:tc>
                <a:extLst>
                  <a:ext uri="{0D108BD9-81ED-4DB2-BD59-A6C34878D82A}">
                    <a16:rowId xmlns:a16="http://schemas.microsoft.com/office/drawing/2014/main" val="2665280498"/>
                  </a:ext>
                </a:extLst>
              </a:tr>
            </a:tbl>
          </a:graphicData>
        </a:graphic>
      </p:graphicFrame>
    </p:spTree>
    <p:extLst>
      <p:ext uri="{BB962C8B-B14F-4D97-AF65-F5344CB8AC3E}">
        <p14:creationId xmlns:p14="http://schemas.microsoft.com/office/powerpoint/2010/main" val="136421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marL="457200" indent="-457200">
              <a:lnSpc>
                <a:spcPct val="100000"/>
              </a:lnSpc>
              <a:buFont typeface="+mj-lt"/>
              <a:buAutoNum type="arabicPeriod"/>
            </a:pPr>
            <a:endParaRPr lang="nl-NL" sz="2400" dirty="0"/>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893618" y="343169"/>
            <a:ext cx="11139055" cy="668050"/>
          </a:xfrm>
        </p:spPr>
        <p:txBody>
          <a:bodyPr>
            <a:normAutofit fontScale="90000"/>
          </a:bodyPr>
          <a:lstStyle/>
          <a:p>
            <a:r>
              <a:rPr lang="nl-NL" sz="6000" dirty="0" err="1"/>
              <a:t>Giving</a:t>
            </a:r>
            <a:r>
              <a:rPr lang="nl-NL" sz="6000" dirty="0"/>
              <a:t> </a:t>
            </a:r>
            <a:r>
              <a:rPr lang="nl-NL" sz="6000" dirty="0" err="1"/>
              <a:t>your</a:t>
            </a:r>
            <a:r>
              <a:rPr lang="nl-NL" sz="6000" dirty="0"/>
              <a:t> opinion at </a:t>
            </a:r>
            <a:r>
              <a:rPr lang="nl-NL" sz="6000" dirty="0" err="1"/>
              <a:t>work</a:t>
            </a:r>
            <a:r>
              <a:rPr lang="nl-NL" sz="6000" dirty="0"/>
              <a:t> – B1</a:t>
            </a:r>
          </a:p>
        </p:txBody>
      </p:sp>
      <p:graphicFrame>
        <p:nvGraphicFramePr>
          <p:cNvPr id="3" name="Tabel 2">
            <a:extLst>
              <a:ext uri="{FF2B5EF4-FFF2-40B4-BE49-F238E27FC236}">
                <a16:creationId xmlns:a16="http://schemas.microsoft.com/office/drawing/2014/main" id="{221FC467-5035-D843-B579-300B88B2E281}"/>
              </a:ext>
            </a:extLst>
          </p:cNvPr>
          <p:cNvGraphicFramePr>
            <a:graphicFrameLocks noGrp="1"/>
          </p:cNvGraphicFramePr>
          <p:nvPr>
            <p:extLst/>
          </p:nvPr>
        </p:nvGraphicFramePr>
        <p:xfrm>
          <a:off x="2254422" y="1247887"/>
          <a:ext cx="6016742" cy="3708400"/>
        </p:xfrm>
        <a:graphic>
          <a:graphicData uri="http://schemas.openxmlformats.org/drawingml/2006/table">
            <a:tbl>
              <a:tblPr firstRow="1" bandRow="1">
                <a:tableStyleId>{5C22544A-7EE6-4342-B048-85BDC9FD1C3A}</a:tableStyleId>
              </a:tblPr>
              <a:tblGrid>
                <a:gridCol w="6016742">
                  <a:extLst>
                    <a:ext uri="{9D8B030D-6E8A-4147-A177-3AD203B41FA5}">
                      <a16:colId xmlns:a16="http://schemas.microsoft.com/office/drawing/2014/main" val="1223978072"/>
                    </a:ext>
                  </a:extLst>
                </a:gridCol>
              </a:tblGrid>
              <a:tr h="370840">
                <a:tc>
                  <a:txBody>
                    <a:bodyPr/>
                    <a:lstStyle/>
                    <a:p>
                      <a:pPr>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Opinion…</a:t>
                      </a:r>
                    </a:p>
                  </a:txBody>
                  <a:tcPr marL="68580" marR="68580" marT="0" marB="0"/>
                </a:tc>
                <a:extLst>
                  <a:ext uri="{0D108BD9-81ED-4DB2-BD59-A6C34878D82A}">
                    <a16:rowId xmlns:a16="http://schemas.microsoft.com/office/drawing/2014/main" val="3226422701"/>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think</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716580352"/>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Perhaps</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could</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932250536"/>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might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we a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good</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idea</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if</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974609840"/>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Shouldn’t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we ….? (say </a:t>
                      </a:r>
                      <a:r>
                        <a:rPr lang="nl-NL" sz="2400" b="1" i="0" dirty="0">
                          <a:effectLst/>
                          <a:latin typeface="Calibri" panose="020F0502020204030204" pitchFamily="34" charset="0"/>
                          <a:ea typeface="Calibri" panose="020F0502020204030204" pitchFamily="34" charset="0"/>
                          <a:cs typeface="Times New Roman" panose="02020603050405020304" pitchFamily="18" charset="0"/>
                        </a:rPr>
                        <a:t>we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rather</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than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970864009"/>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Have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ever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considered</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127882238"/>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It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may</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work</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better</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if</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65280498"/>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May I offer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some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advice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299681140"/>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May I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suggest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alternative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075928721"/>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May I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suggest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 different approach?</a:t>
                      </a:r>
                    </a:p>
                  </a:txBody>
                  <a:tcPr marL="68580" marR="68580" marT="0" marB="0"/>
                </a:tc>
                <a:extLst>
                  <a:ext uri="{0D108BD9-81ED-4DB2-BD59-A6C34878D82A}">
                    <a16:rowId xmlns:a16="http://schemas.microsoft.com/office/drawing/2014/main" val="2004151837"/>
                  </a:ext>
                </a:extLst>
              </a:tr>
            </a:tbl>
          </a:graphicData>
        </a:graphic>
      </p:graphicFrame>
    </p:spTree>
    <p:extLst>
      <p:ext uri="{BB962C8B-B14F-4D97-AF65-F5344CB8AC3E}">
        <p14:creationId xmlns:p14="http://schemas.microsoft.com/office/powerpoint/2010/main" val="394883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216536"/>
          </a:xfrm>
        </p:spPr>
        <p:txBody>
          <a:bodyPr>
            <a:noAutofit/>
          </a:bodyPr>
          <a:lstStyle/>
          <a:p>
            <a:pPr marL="457200" indent="-457200">
              <a:lnSpc>
                <a:spcPct val="100000"/>
              </a:lnSpc>
              <a:buFont typeface="+mj-lt"/>
              <a:buAutoNum type="arabicPeriod"/>
            </a:pPr>
            <a:endParaRPr lang="nl-NL" sz="2400" dirty="0"/>
          </a:p>
          <a:p>
            <a:pPr>
              <a:lnSpc>
                <a:spcPct val="100000"/>
              </a:lnSpc>
            </a:pPr>
            <a:endParaRPr lang="nl-NL" sz="1800" dirty="0"/>
          </a:p>
          <a:p>
            <a:pPr>
              <a:lnSpc>
                <a:spcPct val="100000"/>
              </a:lnSpc>
            </a:pPr>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136822" y="343169"/>
            <a:ext cx="10604905" cy="668050"/>
          </a:xfrm>
        </p:spPr>
        <p:txBody>
          <a:bodyPr>
            <a:normAutofit fontScale="90000"/>
          </a:bodyPr>
          <a:lstStyle/>
          <a:p>
            <a:r>
              <a:rPr lang="nl-NL" sz="6000" dirty="0" err="1"/>
              <a:t>Asking</a:t>
            </a:r>
            <a:r>
              <a:rPr lang="nl-NL" sz="6000" dirty="0"/>
              <a:t> </a:t>
            </a:r>
            <a:r>
              <a:rPr lang="nl-NL" sz="6000" dirty="0" err="1"/>
              <a:t>questions</a:t>
            </a:r>
            <a:r>
              <a:rPr lang="nl-NL" sz="6000" dirty="0"/>
              <a:t> at </a:t>
            </a:r>
            <a:r>
              <a:rPr lang="nl-NL" sz="6000" dirty="0" err="1"/>
              <a:t>work</a:t>
            </a:r>
            <a:r>
              <a:rPr lang="nl-NL" sz="6000" dirty="0"/>
              <a:t> – B1</a:t>
            </a:r>
          </a:p>
        </p:txBody>
      </p:sp>
      <p:graphicFrame>
        <p:nvGraphicFramePr>
          <p:cNvPr id="3" name="Tabel 2">
            <a:extLst>
              <a:ext uri="{FF2B5EF4-FFF2-40B4-BE49-F238E27FC236}">
                <a16:creationId xmlns:a16="http://schemas.microsoft.com/office/drawing/2014/main" id="{221FC467-5035-D843-B579-300B88B2E281}"/>
              </a:ext>
            </a:extLst>
          </p:cNvPr>
          <p:cNvGraphicFramePr>
            <a:graphicFrameLocks noGrp="1"/>
          </p:cNvGraphicFramePr>
          <p:nvPr>
            <p:extLst/>
          </p:nvPr>
        </p:nvGraphicFramePr>
        <p:xfrm>
          <a:off x="2254422" y="1247887"/>
          <a:ext cx="5317452" cy="3708400"/>
        </p:xfrm>
        <a:graphic>
          <a:graphicData uri="http://schemas.openxmlformats.org/drawingml/2006/table">
            <a:tbl>
              <a:tblPr firstRow="1" bandRow="1">
                <a:tableStyleId>{5C22544A-7EE6-4342-B048-85BDC9FD1C3A}</a:tableStyleId>
              </a:tblPr>
              <a:tblGrid>
                <a:gridCol w="5317452">
                  <a:extLst>
                    <a:ext uri="{9D8B030D-6E8A-4147-A177-3AD203B41FA5}">
                      <a16:colId xmlns:a16="http://schemas.microsoft.com/office/drawing/2014/main" val="1223978072"/>
                    </a:ext>
                  </a:extLst>
                </a:gridCol>
              </a:tblGrid>
              <a:tr h="370840">
                <a:tc>
                  <a:txBody>
                    <a:bodyPr/>
                    <a:lstStyle/>
                    <a:p>
                      <a:pPr>
                        <a:spcAft>
                          <a:spcPts val="0"/>
                        </a:spcAft>
                      </a:pPr>
                      <a:r>
                        <a:rPr lang="nl-NL" sz="2000" dirty="0" err="1">
                          <a:effectLst/>
                          <a:latin typeface="Calibri" panose="020F0502020204030204" pitchFamily="34" charset="0"/>
                          <a:ea typeface="Calibri" panose="020F0502020204030204" pitchFamily="34" charset="0"/>
                          <a:cs typeface="Times New Roman" panose="02020603050405020304" pitchFamily="18" charset="0"/>
                        </a:rPr>
                        <a:t>Questions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6422701"/>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What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do I have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do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now</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716580352"/>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What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I do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now</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932250536"/>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Where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does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 go?</a:t>
                      </a:r>
                    </a:p>
                  </a:txBody>
                  <a:tcPr marL="68580" marR="68580" marT="0" marB="0"/>
                </a:tc>
                <a:extLst>
                  <a:ext uri="{0D108BD9-81ED-4DB2-BD59-A6C34878D82A}">
                    <a16:rowId xmlns:a16="http://schemas.microsoft.com/office/drawing/2014/main" val="19746098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When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do I have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970864009"/>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How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I….?</a:t>
                      </a:r>
                    </a:p>
                  </a:txBody>
                  <a:tcPr marL="68580" marR="68580" marT="0" marB="0"/>
                </a:tc>
                <a:extLst>
                  <a:ext uri="{0D108BD9-81ED-4DB2-BD59-A6C34878D82A}">
                    <a16:rowId xmlns:a16="http://schemas.microsoft.com/office/drawing/2014/main" val="3127882238"/>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Why</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do I have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665280498"/>
                  </a:ext>
                </a:extLst>
              </a:tr>
              <a:tr h="370840">
                <a:tc>
                  <a:txBody>
                    <a:bodyPr/>
                    <a:lstStyle/>
                    <a:p>
                      <a:pPr>
                        <a:spcAft>
                          <a:spcPts val="0"/>
                        </a:spcAft>
                      </a:pP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Who</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can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I call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for</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299681140"/>
                  </a:ext>
                </a:extLst>
              </a:tr>
              <a:tr h="370840">
                <a:tc>
                  <a:txBody>
                    <a:bodyPr/>
                    <a:lstStyle/>
                    <a:p>
                      <a:pPr>
                        <a:spcAft>
                          <a:spcPts val="0"/>
                        </a:spcAft>
                      </a:pPr>
                      <a:r>
                        <a:rPr lang="nl-NL" sz="2400" i="0" dirty="0">
                          <a:effectLst/>
                          <a:latin typeface="Calibri" panose="020F0502020204030204" pitchFamily="34" charset="0"/>
                          <a:ea typeface="Calibri" panose="020F0502020204030204" pitchFamily="34" charset="0"/>
                          <a:cs typeface="Times New Roman" panose="02020603050405020304" pitchFamily="18" charset="0"/>
                        </a:rPr>
                        <a:t>Do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you</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mean</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2400" i="0" dirty="0">
                          <a:effectLst/>
                          <a:latin typeface="Calibri" panose="020F0502020204030204" pitchFamily="34" charset="0"/>
                          <a:ea typeface="Calibri" panose="020F0502020204030204" pitchFamily="34" charset="0"/>
                          <a:cs typeface="Times New Roman" panose="02020603050405020304" pitchFamily="18" charset="0"/>
                        </a:rPr>
                        <a:t> say </a:t>
                      </a:r>
                      <a:r>
                        <a:rPr lang="nl-NL" sz="2400" i="0" dirty="0" err="1">
                          <a:effectLst/>
                          <a:latin typeface="Calibri" panose="020F0502020204030204" pitchFamily="34" charset="0"/>
                          <a:ea typeface="Calibri" panose="020F0502020204030204" pitchFamily="34" charset="0"/>
                          <a:cs typeface="Times New Roman" panose="02020603050405020304" pitchFamily="18" charset="0"/>
                        </a:rPr>
                        <a:t>that</a:t>
                      </a:r>
                      <a:r>
                        <a:rPr lang="nl-NL" sz="2400" i="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075928721"/>
                  </a:ext>
                </a:extLst>
              </a:tr>
              <a:tr h="370840">
                <a:tc>
                  <a:txBody>
                    <a:bodyPr/>
                    <a:lstStyle/>
                    <a:p>
                      <a:pPr>
                        <a:spcAft>
                          <a:spcPts val="0"/>
                        </a:spcAft>
                      </a:pPr>
                      <a:endParaRPr lang="nl-NL" sz="24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4151837"/>
                  </a:ext>
                </a:extLst>
              </a:tr>
            </a:tbl>
          </a:graphicData>
        </a:graphic>
      </p:graphicFrame>
    </p:spTree>
    <p:extLst>
      <p:ext uri="{BB962C8B-B14F-4D97-AF65-F5344CB8AC3E}">
        <p14:creationId xmlns:p14="http://schemas.microsoft.com/office/powerpoint/2010/main" val="407848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584D-4850-C64C-A392-140E07450BFC}"/>
              </a:ext>
            </a:extLst>
          </p:cNvPr>
          <p:cNvSpPr>
            <a:spLocks noGrp="1"/>
          </p:cNvSpPr>
          <p:nvPr>
            <p:ph type="title"/>
          </p:nvPr>
        </p:nvSpPr>
        <p:spPr/>
        <p:txBody>
          <a:bodyPr>
            <a:normAutofit/>
          </a:bodyPr>
          <a:lstStyle/>
          <a:p>
            <a:r>
              <a:rPr lang="nl-NL" dirty="0" err="1"/>
              <a:t>Giving</a:t>
            </a:r>
            <a:r>
              <a:rPr lang="nl-NL" dirty="0"/>
              <a:t> </a:t>
            </a:r>
            <a:r>
              <a:rPr lang="nl-NL" dirty="0" err="1"/>
              <a:t>your</a:t>
            </a:r>
            <a:r>
              <a:rPr lang="nl-NL" dirty="0"/>
              <a:t> opinion </a:t>
            </a:r>
            <a:br>
              <a:rPr lang="nl-NL" dirty="0"/>
            </a:br>
            <a:r>
              <a:rPr lang="nl-NL" dirty="0"/>
              <a:t>at </a:t>
            </a:r>
            <a:r>
              <a:rPr lang="nl-NL" dirty="0" err="1"/>
              <a:t>work</a:t>
            </a:r>
            <a:endParaRPr lang="nl-NL" dirty="0"/>
          </a:p>
        </p:txBody>
      </p:sp>
    </p:spTree>
    <p:extLst>
      <p:ext uri="{BB962C8B-B14F-4D97-AF65-F5344CB8AC3E}">
        <p14:creationId xmlns:p14="http://schemas.microsoft.com/office/powerpoint/2010/main" val="123574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83736215-C2DE-004B-8E2B-EFDCC66492C4}"/>
              </a:ext>
            </a:extLst>
          </p:cNvPr>
          <p:cNvSpPr>
            <a:spLocks noGrp="1"/>
          </p:cNvSpPr>
          <p:nvPr>
            <p:ph type="body" idx="1"/>
          </p:nvPr>
        </p:nvSpPr>
        <p:spPr>
          <a:xfrm>
            <a:off x="2167665" y="1247887"/>
            <a:ext cx="9052560" cy="3064621"/>
          </a:xfrm>
        </p:spPr>
        <p:txBody>
          <a:bodyPr>
            <a:noAutofit/>
          </a:bodyPr>
          <a:lstStyle/>
          <a:p>
            <a:r>
              <a:rPr lang="nl-NL" sz="3200" dirty="0"/>
              <a:t>Voice </a:t>
            </a:r>
            <a:r>
              <a:rPr lang="nl-NL" sz="3200" dirty="0" err="1"/>
              <a:t>your</a:t>
            </a:r>
            <a:r>
              <a:rPr lang="nl-NL" sz="3200" dirty="0"/>
              <a:t> opinion in a </a:t>
            </a:r>
            <a:r>
              <a:rPr lang="nl-NL" sz="3200" dirty="0" err="1"/>
              <a:t>polite</a:t>
            </a:r>
            <a:r>
              <a:rPr lang="nl-NL" sz="3200" dirty="0"/>
              <a:t> </a:t>
            </a:r>
            <a:r>
              <a:rPr lang="nl-NL" sz="3200" dirty="0" err="1"/>
              <a:t>and</a:t>
            </a:r>
            <a:r>
              <a:rPr lang="nl-NL" sz="3200" dirty="0"/>
              <a:t> </a:t>
            </a:r>
            <a:r>
              <a:rPr lang="nl-NL" sz="3200" dirty="0" err="1"/>
              <a:t>calm</a:t>
            </a:r>
            <a:r>
              <a:rPr lang="nl-NL" sz="3200" dirty="0"/>
              <a:t> way</a:t>
            </a:r>
          </a:p>
          <a:p>
            <a:r>
              <a:rPr lang="nl-NL" sz="3200" dirty="0" err="1"/>
              <a:t>Explain</a:t>
            </a:r>
            <a:r>
              <a:rPr lang="nl-NL" sz="3200" dirty="0"/>
              <a:t> </a:t>
            </a:r>
            <a:r>
              <a:rPr lang="nl-NL" sz="3200" dirty="0" err="1"/>
              <a:t>why</a:t>
            </a:r>
            <a:r>
              <a:rPr lang="nl-NL" sz="3200" dirty="0"/>
              <a:t> </a:t>
            </a:r>
            <a:r>
              <a:rPr lang="nl-NL" sz="3200" dirty="0" err="1"/>
              <a:t>you</a:t>
            </a:r>
            <a:r>
              <a:rPr lang="nl-NL" sz="3200" dirty="0"/>
              <a:t> </a:t>
            </a:r>
            <a:r>
              <a:rPr lang="nl-NL" sz="3200" dirty="0" err="1"/>
              <a:t>think</a:t>
            </a:r>
            <a:r>
              <a:rPr lang="nl-NL" sz="3200" dirty="0"/>
              <a:t> </a:t>
            </a:r>
            <a:r>
              <a:rPr lang="nl-NL" sz="3200" dirty="0" err="1"/>
              <a:t>so</a:t>
            </a:r>
            <a:r>
              <a:rPr lang="nl-NL" sz="3200" dirty="0"/>
              <a:t> (</a:t>
            </a:r>
            <a:r>
              <a:rPr lang="nl-NL" sz="3200" dirty="0" err="1"/>
              <a:t>use</a:t>
            </a:r>
            <a:r>
              <a:rPr lang="nl-NL" sz="3200" dirty="0"/>
              <a:t> </a:t>
            </a:r>
            <a:r>
              <a:rPr lang="nl-NL" sz="3200" dirty="0" err="1"/>
              <a:t>arguments</a:t>
            </a:r>
            <a:r>
              <a:rPr lang="nl-NL" sz="3200" dirty="0"/>
              <a:t> </a:t>
            </a:r>
            <a:r>
              <a:rPr lang="nl-NL" sz="3200" dirty="0" err="1"/>
              <a:t>to</a:t>
            </a:r>
            <a:r>
              <a:rPr lang="nl-NL" sz="3200" dirty="0"/>
              <a:t> back up </a:t>
            </a:r>
            <a:r>
              <a:rPr lang="nl-NL" sz="3200" dirty="0" err="1"/>
              <a:t>your</a:t>
            </a:r>
            <a:r>
              <a:rPr lang="nl-NL" sz="3200" dirty="0"/>
              <a:t> opinion)</a:t>
            </a:r>
          </a:p>
          <a:p>
            <a:endParaRPr lang="nl-NL" sz="3200" dirty="0"/>
          </a:p>
          <a:p>
            <a:r>
              <a:rPr lang="nl-NL" sz="3200" dirty="0"/>
              <a:t>Speech cards Wiki</a:t>
            </a:r>
          </a:p>
          <a:p>
            <a:endParaRPr lang="nl-NL" sz="3200" dirty="0"/>
          </a:p>
          <a:p>
            <a:endParaRPr lang="nl-NL" sz="1800" b="1" dirty="0"/>
          </a:p>
          <a:p>
            <a:endParaRPr lang="nl-NL" sz="1800" dirty="0"/>
          </a:p>
        </p:txBody>
      </p:sp>
      <p:sp>
        <p:nvSpPr>
          <p:cNvPr id="16" name="Titel 1">
            <a:extLst>
              <a:ext uri="{FF2B5EF4-FFF2-40B4-BE49-F238E27FC236}">
                <a16:creationId xmlns:a16="http://schemas.microsoft.com/office/drawing/2014/main" id="{C5D971DE-1AA3-5E40-B737-05731511404F}"/>
              </a:ext>
            </a:extLst>
          </p:cNvPr>
          <p:cNvSpPr>
            <a:spLocks noGrp="1"/>
          </p:cNvSpPr>
          <p:nvPr>
            <p:ph type="title"/>
          </p:nvPr>
        </p:nvSpPr>
        <p:spPr>
          <a:xfrm>
            <a:off x="1488558" y="343169"/>
            <a:ext cx="10253169" cy="668050"/>
          </a:xfrm>
        </p:spPr>
        <p:txBody>
          <a:bodyPr>
            <a:normAutofit fontScale="90000"/>
          </a:bodyPr>
          <a:lstStyle/>
          <a:p>
            <a:r>
              <a:rPr lang="nl-NL" sz="6000" dirty="0" err="1"/>
              <a:t>Giving</a:t>
            </a:r>
            <a:r>
              <a:rPr lang="nl-NL" sz="6000" dirty="0"/>
              <a:t> </a:t>
            </a:r>
            <a:r>
              <a:rPr lang="nl-NL" sz="6000" dirty="0" err="1"/>
              <a:t>your</a:t>
            </a:r>
            <a:r>
              <a:rPr lang="nl-NL" sz="6000" dirty="0"/>
              <a:t> opinion</a:t>
            </a:r>
          </a:p>
        </p:txBody>
      </p:sp>
    </p:spTree>
    <p:extLst>
      <p:ext uri="{BB962C8B-B14F-4D97-AF65-F5344CB8AC3E}">
        <p14:creationId xmlns:p14="http://schemas.microsoft.com/office/powerpoint/2010/main" val="2841409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{1B678C7F-9105-AF4C-B176-01BE2461D364}tf10001070</Template>
  <TotalTime>25879</TotalTime>
  <Words>1876</Words>
  <Application>Microsoft Macintosh PowerPoint</Application>
  <PresentationFormat>Breedbeeld</PresentationFormat>
  <Paragraphs>235</Paragraphs>
  <Slides>29</Slides>
  <Notes>13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Arial</vt:lpstr>
      <vt:lpstr>Calibri</vt:lpstr>
      <vt:lpstr>Rockwell</vt:lpstr>
      <vt:lpstr>Rockwell Condensed</vt:lpstr>
      <vt:lpstr>Rockwell Extra Bold</vt:lpstr>
      <vt:lpstr>Times New Roman</vt:lpstr>
      <vt:lpstr>Wingdings</vt:lpstr>
      <vt:lpstr>Houttype</vt:lpstr>
      <vt:lpstr>A2/B1 Conversation at work</vt:lpstr>
      <vt:lpstr>At work</vt:lpstr>
      <vt:lpstr>Problemen op het werk – A2</vt:lpstr>
      <vt:lpstr>Iemand bedanken – A2</vt:lpstr>
      <vt:lpstr>Discussing problems  at work B1</vt:lpstr>
      <vt:lpstr>Giving your opinion at work – B1</vt:lpstr>
      <vt:lpstr>Asking questions at work – B1</vt:lpstr>
      <vt:lpstr>Giving your opinion  at work</vt:lpstr>
      <vt:lpstr>Giving your opinion</vt:lpstr>
      <vt:lpstr>Teams</vt:lpstr>
      <vt:lpstr>Language practice</vt:lpstr>
      <vt:lpstr>A night out – a </vt:lpstr>
      <vt:lpstr>A night out – b </vt:lpstr>
      <vt:lpstr>New shoes - a</vt:lpstr>
      <vt:lpstr>New shoes - b</vt:lpstr>
      <vt:lpstr>New chairs - a</vt:lpstr>
      <vt:lpstr>New chairs - b</vt:lpstr>
      <vt:lpstr>TV test - a</vt:lpstr>
      <vt:lpstr>TV test - b</vt:lpstr>
      <vt:lpstr>Situation @ work - A</vt:lpstr>
      <vt:lpstr>Situation @ work - b</vt:lpstr>
      <vt:lpstr>Four steps of constructive feedback</vt:lpstr>
      <vt:lpstr>Four steps of constructive feedback</vt:lpstr>
      <vt:lpstr>Dealing with problems</vt:lpstr>
      <vt:lpstr>Dealing with problems</vt:lpstr>
      <vt:lpstr>gps</vt:lpstr>
      <vt:lpstr>i</vt:lpstr>
      <vt:lpstr>I – altijd met een hoofdletter</vt:lpstr>
      <vt:lpstr>To/too/two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 Thursday</dc:title>
  <dc:creator>nathalie keunen</dc:creator>
  <cp:lastModifiedBy>nathalie keunen</cp:lastModifiedBy>
  <cp:revision>184</cp:revision>
  <cp:lastPrinted>2020-11-17T07:39:36Z</cp:lastPrinted>
  <dcterms:created xsi:type="dcterms:W3CDTF">2020-09-03T05:43:53Z</dcterms:created>
  <dcterms:modified xsi:type="dcterms:W3CDTF">2020-11-17T09:06:21Z</dcterms:modified>
</cp:coreProperties>
</file>